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85" r:id="rId2"/>
    <p:sldId id="256" r:id="rId3"/>
    <p:sldId id="257" r:id="rId4"/>
    <p:sldId id="260" r:id="rId5"/>
    <p:sldId id="261" r:id="rId6"/>
    <p:sldId id="271" r:id="rId7"/>
    <p:sldId id="258" r:id="rId8"/>
    <p:sldId id="262" r:id="rId9"/>
    <p:sldId id="267" r:id="rId10"/>
    <p:sldId id="272" r:id="rId11"/>
    <p:sldId id="263" r:id="rId12"/>
    <p:sldId id="286" r:id="rId13"/>
    <p:sldId id="287" r:id="rId14"/>
    <p:sldId id="288" r:id="rId15"/>
    <p:sldId id="264" r:id="rId16"/>
    <p:sldId id="265" r:id="rId17"/>
    <p:sldId id="266" r:id="rId18"/>
    <p:sldId id="284" r:id="rId19"/>
  </p:sldIdLst>
  <p:sldSz cx="9144000" cy="5143500" type="screen16x9"/>
  <p:notesSz cx="6858000" cy="9144000"/>
  <p:embeddedFontLs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  <p:embeddedFont>
      <p:font typeface="Barlow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FA3D78-1EF3-4521-AC64-596F5106CB86}">
  <a:tblStyle styleId="{F5FA3D78-1EF3-4521-AC64-596F5106C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0CDFE-1D88-49CA-A342-2DA951C8016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EDD4F-7D5F-488C-850D-B78A410CF6C0}">
      <dgm:prSet phldrT="[Текст]" custT="1"/>
      <dgm:spPr>
        <a:solidFill>
          <a:schemeClr val="bg2">
            <a:lumMod val="50000"/>
          </a:schemeClr>
        </a:solidFill>
        <a:effectLst>
          <a:softEdge rad="1270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Адаптивность и дифференциация</a:t>
          </a:r>
          <a:endParaRPr lang="ru-RU" sz="1200" b="1" i="0" dirty="0">
            <a:solidFill>
              <a:schemeClr val="bg1">
                <a:lumMod val="95000"/>
              </a:schemeClr>
            </a:solidFill>
            <a:latin typeface="Arial Black" panose="020B0A04020102020204" pitchFamily="34" charset="0"/>
          </a:endParaRPr>
        </a:p>
      </dgm:t>
    </dgm:pt>
    <dgm:pt modelId="{2FB9450A-D42A-4033-8305-3A190EB0689C}" type="parTrans" cxnId="{745FDE6E-A7CB-4134-AE10-21F50AA6D7AE}">
      <dgm:prSet/>
      <dgm:spPr/>
      <dgm:t>
        <a:bodyPr/>
        <a:lstStyle/>
        <a:p>
          <a:endParaRPr lang="ru-RU"/>
        </a:p>
      </dgm:t>
    </dgm:pt>
    <dgm:pt modelId="{5EFB862E-A7BB-4D4E-A3A0-B3BA85F9C491}" type="sibTrans" cxnId="{745FDE6E-A7CB-4134-AE10-21F50AA6D7AE}">
      <dgm:prSet/>
      <dgm:spPr/>
      <dgm:t>
        <a:bodyPr/>
        <a:lstStyle/>
        <a:p>
          <a:endParaRPr lang="ru-RU"/>
        </a:p>
      </dgm:t>
    </dgm:pt>
    <dgm:pt modelId="{757B17D5-7EFA-48FE-BDEB-56A17E199B3F}">
      <dgm:prSet phldrT="[Текст]" custT="1"/>
      <dgm:spPr>
        <a:solidFill>
          <a:schemeClr val="bg2">
            <a:lumMod val="5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tx2">
                  <a:lumMod val="95000"/>
                </a:schemeClr>
              </a:solidFill>
              <a:latin typeface="Arial Black" panose="020B0A04020102020204" pitchFamily="34" charset="0"/>
            </a:rPr>
            <a:t>Непрерывное взаимодействие и система наставничества</a:t>
          </a:r>
          <a:endParaRPr lang="ru-RU" sz="1200" b="1" i="0" dirty="0">
            <a:solidFill>
              <a:schemeClr val="tx2">
                <a:lumMod val="95000"/>
              </a:schemeClr>
            </a:solidFill>
            <a:latin typeface="Arial Black" panose="020B0A04020102020204" pitchFamily="34" charset="0"/>
          </a:endParaRPr>
        </a:p>
      </dgm:t>
    </dgm:pt>
    <dgm:pt modelId="{2C02CFE8-4553-4CA0-BECD-E9CA045CAF5B}" type="parTrans" cxnId="{5500AE6E-5DF9-4706-B0BD-B165966695AD}">
      <dgm:prSet/>
      <dgm:spPr/>
      <dgm:t>
        <a:bodyPr/>
        <a:lstStyle/>
        <a:p>
          <a:endParaRPr lang="ru-RU"/>
        </a:p>
      </dgm:t>
    </dgm:pt>
    <dgm:pt modelId="{9E4B91BD-75E4-4CB5-8D95-23C87A303F17}" type="sibTrans" cxnId="{5500AE6E-5DF9-4706-B0BD-B165966695AD}">
      <dgm:prSet/>
      <dgm:spPr/>
      <dgm:t>
        <a:bodyPr/>
        <a:lstStyle/>
        <a:p>
          <a:endParaRPr lang="ru-RU"/>
        </a:p>
      </dgm:t>
    </dgm:pt>
    <dgm:pt modelId="{680E4375-B0B4-40F7-9A82-686DB649110F}">
      <dgm:prSet phldrT="[Текст]" custT="1"/>
      <dgm:spPr>
        <a:solidFill>
          <a:schemeClr val="bg2">
            <a:lumMod val="5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tx2"/>
              </a:solidFill>
              <a:latin typeface="Arial Black" panose="020B0A04020102020204" pitchFamily="34" charset="0"/>
            </a:rPr>
            <a:t>Использование различных форм подачи учебного материала с учетом способов восприятия</a:t>
          </a:r>
          <a:endParaRPr lang="ru-RU" sz="1200" b="1" i="0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DB661857-2800-4FD0-8A7E-456440E9126E}" type="parTrans" cxnId="{34128E54-1C3D-46A4-A7D3-075FFB630CBE}">
      <dgm:prSet/>
      <dgm:spPr/>
      <dgm:t>
        <a:bodyPr/>
        <a:lstStyle/>
        <a:p>
          <a:endParaRPr lang="ru-RU"/>
        </a:p>
      </dgm:t>
    </dgm:pt>
    <dgm:pt modelId="{C0D49B6E-41F9-48A6-8C4F-7955EC07E8ED}" type="sibTrans" cxnId="{34128E54-1C3D-46A4-A7D3-075FFB630CBE}">
      <dgm:prSet/>
      <dgm:spPr/>
      <dgm:t>
        <a:bodyPr/>
        <a:lstStyle/>
        <a:p>
          <a:endParaRPr lang="ru-RU"/>
        </a:p>
      </dgm:t>
    </dgm:pt>
    <dgm:pt modelId="{D7A7295F-1A95-453D-9269-F230E08CA976}">
      <dgm:prSet custT="1"/>
      <dgm:spPr>
        <a:solidFill>
          <a:schemeClr val="bg2">
            <a:lumMod val="5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tx2"/>
              </a:solidFill>
              <a:latin typeface="Arial Black" panose="020B0A04020102020204" pitchFamily="34" charset="0"/>
            </a:rPr>
            <a:t>Интерактивность</a:t>
          </a:r>
          <a:endParaRPr lang="ru-RU" sz="1200" b="1" i="0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0461ABE2-F3DF-4E30-976B-A13816591022}" type="parTrans" cxnId="{12966C03-74F8-47B3-9FAB-1C575A06025A}">
      <dgm:prSet/>
      <dgm:spPr/>
      <dgm:t>
        <a:bodyPr/>
        <a:lstStyle/>
        <a:p>
          <a:endParaRPr lang="ru-RU"/>
        </a:p>
      </dgm:t>
    </dgm:pt>
    <dgm:pt modelId="{36A38795-1BB6-497D-98AA-E04404572090}" type="sibTrans" cxnId="{12966C03-74F8-47B3-9FAB-1C575A06025A}">
      <dgm:prSet/>
      <dgm:spPr/>
      <dgm:t>
        <a:bodyPr/>
        <a:lstStyle/>
        <a:p>
          <a:endParaRPr lang="ru-RU"/>
        </a:p>
      </dgm:t>
    </dgm:pt>
    <dgm:pt modelId="{70ADA86A-545A-4BB4-8D10-BCD76D7D8E4B}">
      <dgm:prSet custT="1"/>
      <dgm:spPr>
        <a:solidFill>
          <a:schemeClr val="bg2">
            <a:lumMod val="5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tx2"/>
              </a:solidFill>
              <a:latin typeface="Arial Black" panose="020B0A04020102020204" pitchFamily="34" charset="0"/>
            </a:rPr>
            <a:t>Практико-ориентированное обучение</a:t>
          </a:r>
          <a:endParaRPr lang="ru-RU" sz="1200" b="1" i="0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645DFABE-3B66-416F-989A-F1D062C0BC3B}" type="parTrans" cxnId="{DA7D1CA8-E7CF-4C63-9D7A-615EC3F0BBA1}">
      <dgm:prSet/>
      <dgm:spPr/>
      <dgm:t>
        <a:bodyPr/>
        <a:lstStyle/>
        <a:p>
          <a:endParaRPr lang="ru-RU"/>
        </a:p>
      </dgm:t>
    </dgm:pt>
    <dgm:pt modelId="{3F5B7777-CBF5-47CB-AA7C-28D3C00E4AE0}" type="sibTrans" cxnId="{DA7D1CA8-E7CF-4C63-9D7A-615EC3F0BBA1}">
      <dgm:prSet/>
      <dgm:spPr/>
      <dgm:t>
        <a:bodyPr/>
        <a:lstStyle/>
        <a:p>
          <a:endParaRPr lang="ru-RU"/>
        </a:p>
      </dgm:t>
    </dgm:pt>
    <dgm:pt modelId="{061CDCEF-5D0C-4989-A1FE-B0102346A8A8}">
      <dgm:prSet custT="1"/>
      <dgm:spPr>
        <a:solidFill>
          <a:schemeClr val="bg2">
            <a:lumMod val="5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200" b="1" i="0" dirty="0" smtClean="0">
              <a:solidFill>
                <a:schemeClr val="tx2"/>
              </a:solidFill>
              <a:latin typeface="Arial Black" panose="020B0A04020102020204" pitchFamily="34" charset="0"/>
            </a:rPr>
            <a:t>Профессиональная направленность</a:t>
          </a:r>
          <a:endParaRPr lang="ru-RU" sz="1200" b="1" i="0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2E5E3951-57AF-472E-B703-96BB55AEA911}" type="parTrans" cxnId="{59D7EEB3-5FEC-4683-AC87-73CF924C9D44}">
      <dgm:prSet/>
      <dgm:spPr/>
      <dgm:t>
        <a:bodyPr/>
        <a:lstStyle/>
        <a:p>
          <a:endParaRPr lang="ru-RU"/>
        </a:p>
      </dgm:t>
    </dgm:pt>
    <dgm:pt modelId="{F77E1D34-548A-44A2-ACDD-5F10256D8745}" type="sibTrans" cxnId="{59D7EEB3-5FEC-4683-AC87-73CF924C9D44}">
      <dgm:prSet/>
      <dgm:spPr/>
      <dgm:t>
        <a:bodyPr/>
        <a:lstStyle/>
        <a:p>
          <a:endParaRPr lang="ru-RU"/>
        </a:p>
      </dgm:t>
    </dgm:pt>
    <dgm:pt modelId="{7313DF60-10B9-4247-97FA-3B8F7A7FE0BD}" type="pres">
      <dgm:prSet presAssocID="{9CA0CDFE-1D88-49CA-A342-2DA951C80164}" presName="linear" presStyleCnt="0">
        <dgm:presLayoutVars>
          <dgm:dir/>
          <dgm:animLvl val="lvl"/>
          <dgm:resizeHandles val="exact"/>
        </dgm:presLayoutVars>
      </dgm:prSet>
      <dgm:spPr/>
    </dgm:pt>
    <dgm:pt modelId="{656636A7-45C9-468C-A7F5-85D90BCAB92E}" type="pres">
      <dgm:prSet presAssocID="{EFCEDD4F-7D5F-488C-850D-B78A410CF6C0}" presName="parentLin" presStyleCnt="0"/>
      <dgm:spPr/>
    </dgm:pt>
    <dgm:pt modelId="{100F330B-C119-4864-98B5-19D1DDADC936}" type="pres">
      <dgm:prSet presAssocID="{EFCEDD4F-7D5F-488C-850D-B78A410CF6C0}" presName="parentLeftMargin" presStyleLbl="node1" presStyleIdx="0" presStyleCnt="6"/>
      <dgm:spPr/>
    </dgm:pt>
    <dgm:pt modelId="{56A5A9C0-C55C-4A45-9AF8-D7BA73CD9262}" type="pres">
      <dgm:prSet presAssocID="{EFCEDD4F-7D5F-488C-850D-B78A410CF6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2EB7014-A43D-4796-B822-C2AC03AC42CB}" type="pres">
      <dgm:prSet presAssocID="{EFCEDD4F-7D5F-488C-850D-B78A410CF6C0}" presName="negativeSpace" presStyleCnt="0"/>
      <dgm:spPr/>
    </dgm:pt>
    <dgm:pt modelId="{2E48F255-470B-4404-8F8E-020E5030815A}" type="pres">
      <dgm:prSet presAssocID="{EFCEDD4F-7D5F-488C-850D-B78A410CF6C0}" presName="childText" presStyleLbl="conFgAcc1" presStyleIdx="0" presStyleCnt="6">
        <dgm:presLayoutVars>
          <dgm:bulletEnabled val="1"/>
        </dgm:presLayoutVars>
      </dgm:prSet>
      <dgm:spPr/>
    </dgm:pt>
    <dgm:pt modelId="{D3ABFA64-0B63-46C5-B98C-F4806232F4F5}" type="pres">
      <dgm:prSet presAssocID="{5EFB862E-A7BB-4D4E-A3A0-B3BA85F9C491}" presName="spaceBetweenRectangles" presStyleCnt="0"/>
      <dgm:spPr/>
    </dgm:pt>
    <dgm:pt modelId="{64FE984E-D377-486B-B3C7-5AD5260DE118}" type="pres">
      <dgm:prSet presAssocID="{757B17D5-7EFA-48FE-BDEB-56A17E199B3F}" presName="parentLin" presStyleCnt="0"/>
      <dgm:spPr/>
    </dgm:pt>
    <dgm:pt modelId="{660441D5-2E28-425F-BE51-386D3FF95C9B}" type="pres">
      <dgm:prSet presAssocID="{757B17D5-7EFA-48FE-BDEB-56A17E199B3F}" presName="parentLeftMargin" presStyleLbl="node1" presStyleIdx="0" presStyleCnt="6"/>
      <dgm:spPr/>
    </dgm:pt>
    <dgm:pt modelId="{42F717BB-B10E-412A-B0D1-3522C324A244}" type="pres">
      <dgm:prSet presAssocID="{757B17D5-7EFA-48FE-BDEB-56A17E199B3F}" presName="parentText" presStyleLbl="node1" presStyleIdx="1" presStyleCnt="6" custLinFactNeighborX="-3215" custLinFactNeighborY="-6666">
        <dgm:presLayoutVars>
          <dgm:chMax val="0"/>
          <dgm:bulletEnabled val="1"/>
        </dgm:presLayoutVars>
      </dgm:prSet>
      <dgm:spPr/>
    </dgm:pt>
    <dgm:pt modelId="{9ABAA49F-B523-4B39-88F2-05AEDC8F5967}" type="pres">
      <dgm:prSet presAssocID="{757B17D5-7EFA-48FE-BDEB-56A17E199B3F}" presName="negativeSpace" presStyleCnt="0"/>
      <dgm:spPr/>
    </dgm:pt>
    <dgm:pt modelId="{3DB01D4C-93E3-40E7-B4F5-3EB335F10C46}" type="pres">
      <dgm:prSet presAssocID="{757B17D5-7EFA-48FE-BDEB-56A17E199B3F}" presName="childText" presStyleLbl="conFgAcc1" presStyleIdx="1" presStyleCnt="6">
        <dgm:presLayoutVars>
          <dgm:bulletEnabled val="1"/>
        </dgm:presLayoutVars>
      </dgm:prSet>
      <dgm:spPr/>
    </dgm:pt>
    <dgm:pt modelId="{92FC4856-4161-406E-9D57-138CEF51D2D1}" type="pres">
      <dgm:prSet presAssocID="{9E4B91BD-75E4-4CB5-8D95-23C87A303F17}" presName="spaceBetweenRectangles" presStyleCnt="0"/>
      <dgm:spPr/>
    </dgm:pt>
    <dgm:pt modelId="{B0A58AC6-C555-49B7-A83F-B9D9DA688DA4}" type="pres">
      <dgm:prSet presAssocID="{680E4375-B0B4-40F7-9A82-686DB649110F}" presName="parentLin" presStyleCnt="0"/>
      <dgm:spPr/>
    </dgm:pt>
    <dgm:pt modelId="{F03CDA28-04C4-4658-9BAC-E6B13002E851}" type="pres">
      <dgm:prSet presAssocID="{680E4375-B0B4-40F7-9A82-686DB649110F}" presName="parentLeftMargin" presStyleLbl="node1" presStyleIdx="1" presStyleCnt="6"/>
      <dgm:spPr/>
    </dgm:pt>
    <dgm:pt modelId="{816EAAB5-933F-42B0-B931-6B4427791D8F}" type="pres">
      <dgm:prSet presAssocID="{680E4375-B0B4-40F7-9A82-686DB649110F}" presName="parentText" presStyleLbl="node1" presStyleIdx="2" presStyleCnt="6" custScaleX="142857">
        <dgm:presLayoutVars>
          <dgm:chMax val="0"/>
          <dgm:bulletEnabled val="1"/>
        </dgm:presLayoutVars>
      </dgm:prSet>
      <dgm:spPr/>
    </dgm:pt>
    <dgm:pt modelId="{6BE5E883-6DE2-4BB2-A546-CD937FE2B75F}" type="pres">
      <dgm:prSet presAssocID="{680E4375-B0B4-40F7-9A82-686DB649110F}" presName="negativeSpace" presStyleCnt="0"/>
      <dgm:spPr/>
    </dgm:pt>
    <dgm:pt modelId="{90A3CEA1-4DD4-4DF0-A891-6B1A3EC1CA1C}" type="pres">
      <dgm:prSet presAssocID="{680E4375-B0B4-40F7-9A82-686DB649110F}" presName="childText" presStyleLbl="conFgAcc1" presStyleIdx="2" presStyleCnt="6">
        <dgm:presLayoutVars>
          <dgm:bulletEnabled val="1"/>
        </dgm:presLayoutVars>
      </dgm:prSet>
      <dgm:spPr/>
    </dgm:pt>
    <dgm:pt modelId="{D7DA36D0-CC6F-4B64-B0F2-0A437B96592F}" type="pres">
      <dgm:prSet presAssocID="{C0D49B6E-41F9-48A6-8C4F-7955EC07E8ED}" presName="spaceBetweenRectangles" presStyleCnt="0"/>
      <dgm:spPr/>
    </dgm:pt>
    <dgm:pt modelId="{B8408F5F-B397-49CC-A00B-27F3B7A12B54}" type="pres">
      <dgm:prSet presAssocID="{D7A7295F-1A95-453D-9269-F230E08CA976}" presName="parentLin" presStyleCnt="0"/>
      <dgm:spPr/>
    </dgm:pt>
    <dgm:pt modelId="{99405069-B3FD-422C-9C78-38F0CED871AD}" type="pres">
      <dgm:prSet presAssocID="{D7A7295F-1A95-453D-9269-F230E08CA976}" presName="parentLeftMargin" presStyleLbl="node1" presStyleIdx="2" presStyleCnt="6"/>
      <dgm:spPr/>
    </dgm:pt>
    <dgm:pt modelId="{087D59B1-3674-4BC3-8728-0BEDE87C992E}" type="pres">
      <dgm:prSet presAssocID="{D7A7295F-1A95-453D-9269-F230E08CA976}" presName="parentText" presStyleLbl="node1" presStyleIdx="3" presStyleCnt="6" custLinFactNeighborX="-3215" custLinFactNeighborY="-360">
        <dgm:presLayoutVars>
          <dgm:chMax val="0"/>
          <dgm:bulletEnabled val="1"/>
        </dgm:presLayoutVars>
      </dgm:prSet>
      <dgm:spPr/>
    </dgm:pt>
    <dgm:pt modelId="{6466FD03-4F48-46E6-BE91-6AA9708D64A9}" type="pres">
      <dgm:prSet presAssocID="{D7A7295F-1A95-453D-9269-F230E08CA976}" presName="negativeSpace" presStyleCnt="0"/>
      <dgm:spPr/>
    </dgm:pt>
    <dgm:pt modelId="{60F7249C-0946-4C70-9C69-FE9A0A43379D}" type="pres">
      <dgm:prSet presAssocID="{D7A7295F-1A95-453D-9269-F230E08CA976}" presName="childText" presStyleLbl="conFgAcc1" presStyleIdx="3" presStyleCnt="6">
        <dgm:presLayoutVars>
          <dgm:bulletEnabled val="1"/>
        </dgm:presLayoutVars>
      </dgm:prSet>
      <dgm:spPr/>
    </dgm:pt>
    <dgm:pt modelId="{02131793-D15E-4060-BA21-F51C4559E04F}" type="pres">
      <dgm:prSet presAssocID="{36A38795-1BB6-497D-98AA-E04404572090}" presName="spaceBetweenRectangles" presStyleCnt="0"/>
      <dgm:spPr/>
    </dgm:pt>
    <dgm:pt modelId="{303B0F7A-5543-4CE8-B582-FAAE44AF48C4}" type="pres">
      <dgm:prSet presAssocID="{70ADA86A-545A-4BB4-8D10-BCD76D7D8E4B}" presName="parentLin" presStyleCnt="0"/>
      <dgm:spPr/>
    </dgm:pt>
    <dgm:pt modelId="{CBF4D9BE-7FDC-4B9D-A9E4-A9CC1E5CEC9D}" type="pres">
      <dgm:prSet presAssocID="{70ADA86A-545A-4BB4-8D10-BCD76D7D8E4B}" presName="parentLeftMargin" presStyleLbl="node1" presStyleIdx="3" presStyleCnt="6"/>
      <dgm:spPr/>
    </dgm:pt>
    <dgm:pt modelId="{0BCA9D20-7380-4EEC-9072-30A2F85EDAE4}" type="pres">
      <dgm:prSet presAssocID="{70ADA86A-545A-4BB4-8D10-BCD76D7D8E4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6D2638-B7BA-493D-B844-4C2A99FC3855}" type="pres">
      <dgm:prSet presAssocID="{70ADA86A-545A-4BB4-8D10-BCD76D7D8E4B}" presName="negativeSpace" presStyleCnt="0"/>
      <dgm:spPr/>
    </dgm:pt>
    <dgm:pt modelId="{6CB0A960-D23C-4368-BDE2-C87FE155DFF8}" type="pres">
      <dgm:prSet presAssocID="{70ADA86A-545A-4BB4-8D10-BCD76D7D8E4B}" presName="childText" presStyleLbl="conFgAcc1" presStyleIdx="4" presStyleCnt="6">
        <dgm:presLayoutVars>
          <dgm:bulletEnabled val="1"/>
        </dgm:presLayoutVars>
      </dgm:prSet>
      <dgm:spPr/>
    </dgm:pt>
    <dgm:pt modelId="{E5D55947-9108-4841-86E8-BEB47E6A3478}" type="pres">
      <dgm:prSet presAssocID="{3F5B7777-CBF5-47CB-AA7C-28D3C00E4AE0}" presName="spaceBetweenRectangles" presStyleCnt="0"/>
      <dgm:spPr/>
    </dgm:pt>
    <dgm:pt modelId="{B381383C-E0AD-42ED-B576-B7DB4C307D4D}" type="pres">
      <dgm:prSet presAssocID="{061CDCEF-5D0C-4989-A1FE-B0102346A8A8}" presName="parentLin" presStyleCnt="0"/>
      <dgm:spPr/>
    </dgm:pt>
    <dgm:pt modelId="{747B8F6F-F1CA-4573-8242-9B06E2A45CE3}" type="pres">
      <dgm:prSet presAssocID="{061CDCEF-5D0C-4989-A1FE-B0102346A8A8}" presName="parentLeftMargin" presStyleLbl="node1" presStyleIdx="4" presStyleCnt="6"/>
      <dgm:spPr/>
    </dgm:pt>
    <dgm:pt modelId="{51454C8B-2A89-452F-AABF-1AC4B28BABDF}" type="pres">
      <dgm:prSet presAssocID="{061CDCEF-5D0C-4989-A1FE-B0102346A8A8}" presName="parentText" presStyleLbl="node1" presStyleIdx="5" presStyleCnt="6" custLinFactNeighborX="-3215" custLinFactNeighborY="5947">
        <dgm:presLayoutVars>
          <dgm:chMax val="0"/>
          <dgm:bulletEnabled val="1"/>
        </dgm:presLayoutVars>
      </dgm:prSet>
      <dgm:spPr/>
    </dgm:pt>
    <dgm:pt modelId="{ECA62E77-3055-46F1-A022-F5C1E8926FC6}" type="pres">
      <dgm:prSet presAssocID="{061CDCEF-5D0C-4989-A1FE-B0102346A8A8}" presName="negativeSpace" presStyleCnt="0"/>
      <dgm:spPr/>
    </dgm:pt>
    <dgm:pt modelId="{EBA1CCC1-3365-40D8-862B-528C0559DC26}" type="pres">
      <dgm:prSet presAssocID="{061CDCEF-5D0C-4989-A1FE-B0102346A8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9E1066C-8207-4F2E-9162-69F34CDED67E}" type="presOf" srcId="{70ADA86A-545A-4BB4-8D10-BCD76D7D8E4B}" destId="{0BCA9D20-7380-4EEC-9072-30A2F85EDAE4}" srcOrd="1" destOrd="0" presId="urn:microsoft.com/office/officeart/2005/8/layout/list1"/>
    <dgm:cxn modelId="{56D5C2B9-E14C-415A-A496-C71F99E8E32E}" type="presOf" srcId="{9CA0CDFE-1D88-49CA-A342-2DA951C80164}" destId="{7313DF60-10B9-4247-97FA-3B8F7A7FE0BD}" srcOrd="0" destOrd="0" presId="urn:microsoft.com/office/officeart/2005/8/layout/list1"/>
    <dgm:cxn modelId="{5500AE6E-5DF9-4706-B0BD-B165966695AD}" srcId="{9CA0CDFE-1D88-49CA-A342-2DA951C80164}" destId="{757B17D5-7EFA-48FE-BDEB-56A17E199B3F}" srcOrd="1" destOrd="0" parTransId="{2C02CFE8-4553-4CA0-BECD-E9CA045CAF5B}" sibTransId="{9E4B91BD-75E4-4CB5-8D95-23C87A303F17}"/>
    <dgm:cxn modelId="{59D7EEB3-5FEC-4683-AC87-73CF924C9D44}" srcId="{9CA0CDFE-1D88-49CA-A342-2DA951C80164}" destId="{061CDCEF-5D0C-4989-A1FE-B0102346A8A8}" srcOrd="5" destOrd="0" parTransId="{2E5E3951-57AF-472E-B703-96BB55AEA911}" sibTransId="{F77E1D34-548A-44A2-ACDD-5F10256D8745}"/>
    <dgm:cxn modelId="{C1842EAD-BE11-4599-BEB7-1994EEF2C58F}" type="presOf" srcId="{D7A7295F-1A95-453D-9269-F230E08CA976}" destId="{087D59B1-3674-4BC3-8728-0BEDE87C992E}" srcOrd="1" destOrd="0" presId="urn:microsoft.com/office/officeart/2005/8/layout/list1"/>
    <dgm:cxn modelId="{34128E54-1C3D-46A4-A7D3-075FFB630CBE}" srcId="{9CA0CDFE-1D88-49CA-A342-2DA951C80164}" destId="{680E4375-B0B4-40F7-9A82-686DB649110F}" srcOrd="2" destOrd="0" parTransId="{DB661857-2800-4FD0-8A7E-456440E9126E}" sibTransId="{C0D49B6E-41F9-48A6-8C4F-7955EC07E8ED}"/>
    <dgm:cxn modelId="{2393C794-687E-4B78-9AEF-0D21C19069FE}" type="presOf" srcId="{D7A7295F-1A95-453D-9269-F230E08CA976}" destId="{99405069-B3FD-422C-9C78-38F0CED871AD}" srcOrd="0" destOrd="0" presId="urn:microsoft.com/office/officeart/2005/8/layout/list1"/>
    <dgm:cxn modelId="{12966C03-74F8-47B3-9FAB-1C575A06025A}" srcId="{9CA0CDFE-1D88-49CA-A342-2DA951C80164}" destId="{D7A7295F-1A95-453D-9269-F230E08CA976}" srcOrd="3" destOrd="0" parTransId="{0461ABE2-F3DF-4E30-976B-A13816591022}" sibTransId="{36A38795-1BB6-497D-98AA-E04404572090}"/>
    <dgm:cxn modelId="{64ACD366-1FEC-4420-9606-1A4958FE28EA}" type="presOf" srcId="{061CDCEF-5D0C-4989-A1FE-B0102346A8A8}" destId="{51454C8B-2A89-452F-AABF-1AC4B28BABDF}" srcOrd="1" destOrd="0" presId="urn:microsoft.com/office/officeart/2005/8/layout/list1"/>
    <dgm:cxn modelId="{745FDE6E-A7CB-4134-AE10-21F50AA6D7AE}" srcId="{9CA0CDFE-1D88-49CA-A342-2DA951C80164}" destId="{EFCEDD4F-7D5F-488C-850D-B78A410CF6C0}" srcOrd="0" destOrd="0" parTransId="{2FB9450A-D42A-4033-8305-3A190EB0689C}" sibTransId="{5EFB862E-A7BB-4D4E-A3A0-B3BA85F9C491}"/>
    <dgm:cxn modelId="{DA7D1CA8-E7CF-4C63-9D7A-615EC3F0BBA1}" srcId="{9CA0CDFE-1D88-49CA-A342-2DA951C80164}" destId="{70ADA86A-545A-4BB4-8D10-BCD76D7D8E4B}" srcOrd="4" destOrd="0" parTransId="{645DFABE-3B66-416F-989A-F1D062C0BC3B}" sibTransId="{3F5B7777-CBF5-47CB-AA7C-28D3C00E4AE0}"/>
    <dgm:cxn modelId="{D898FC7A-099B-4F8B-956C-DD5CB2B7482A}" type="presOf" srcId="{757B17D5-7EFA-48FE-BDEB-56A17E199B3F}" destId="{42F717BB-B10E-412A-B0D1-3522C324A244}" srcOrd="1" destOrd="0" presId="urn:microsoft.com/office/officeart/2005/8/layout/list1"/>
    <dgm:cxn modelId="{30E81E3E-6249-4154-B7BF-EC14D6D1E203}" type="presOf" srcId="{EFCEDD4F-7D5F-488C-850D-B78A410CF6C0}" destId="{100F330B-C119-4864-98B5-19D1DDADC936}" srcOrd="0" destOrd="0" presId="urn:microsoft.com/office/officeart/2005/8/layout/list1"/>
    <dgm:cxn modelId="{9474B07B-40FD-4E74-8C42-E2F0EFD9E99B}" type="presOf" srcId="{680E4375-B0B4-40F7-9A82-686DB649110F}" destId="{816EAAB5-933F-42B0-B931-6B4427791D8F}" srcOrd="1" destOrd="0" presId="urn:microsoft.com/office/officeart/2005/8/layout/list1"/>
    <dgm:cxn modelId="{CA9BB271-765F-4229-B3FC-515476967ADA}" type="presOf" srcId="{061CDCEF-5D0C-4989-A1FE-B0102346A8A8}" destId="{747B8F6F-F1CA-4573-8242-9B06E2A45CE3}" srcOrd="0" destOrd="0" presId="urn:microsoft.com/office/officeart/2005/8/layout/list1"/>
    <dgm:cxn modelId="{689BE0A0-F31D-4E03-9893-95045EB5B35D}" type="presOf" srcId="{EFCEDD4F-7D5F-488C-850D-B78A410CF6C0}" destId="{56A5A9C0-C55C-4A45-9AF8-D7BA73CD9262}" srcOrd="1" destOrd="0" presId="urn:microsoft.com/office/officeart/2005/8/layout/list1"/>
    <dgm:cxn modelId="{A11C1C83-B9A7-4C3B-9E23-CF846893A7F7}" type="presOf" srcId="{757B17D5-7EFA-48FE-BDEB-56A17E199B3F}" destId="{660441D5-2E28-425F-BE51-386D3FF95C9B}" srcOrd="0" destOrd="0" presId="urn:microsoft.com/office/officeart/2005/8/layout/list1"/>
    <dgm:cxn modelId="{6011E4BF-FBE5-440C-95B2-C46979576885}" type="presOf" srcId="{70ADA86A-545A-4BB4-8D10-BCD76D7D8E4B}" destId="{CBF4D9BE-7FDC-4B9D-A9E4-A9CC1E5CEC9D}" srcOrd="0" destOrd="0" presId="urn:microsoft.com/office/officeart/2005/8/layout/list1"/>
    <dgm:cxn modelId="{76D9BB65-90D5-4DB4-A844-BADBED1CD7C2}" type="presOf" srcId="{680E4375-B0B4-40F7-9A82-686DB649110F}" destId="{F03CDA28-04C4-4658-9BAC-E6B13002E851}" srcOrd="0" destOrd="0" presId="urn:microsoft.com/office/officeart/2005/8/layout/list1"/>
    <dgm:cxn modelId="{B2AA59BD-F05C-4624-AF1E-6FB5BB318D8F}" type="presParOf" srcId="{7313DF60-10B9-4247-97FA-3B8F7A7FE0BD}" destId="{656636A7-45C9-468C-A7F5-85D90BCAB92E}" srcOrd="0" destOrd="0" presId="urn:microsoft.com/office/officeart/2005/8/layout/list1"/>
    <dgm:cxn modelId="{FAAAF469-6055-452C-8EDF-830F47ACAB88}" type="presParOf" srcId="{656636A7-45C9-468C-A7F5-85D90BCAB92E}" destId="{100F330B-C119-4864-98B5-19D1DDADC936}" srcOrd="0" destOrd="0" presId="urn:microsoft.com/office/officeart/2005/8/layout/list1"/>
    <dgm:cxn modelId="{FD607BA3-0905-4ECC-86E1-23C86DEA9722}" type="presParOf" srcId="{656636A7-45C9-468C-A7F5-85D90BCAB92E}" destId="{56A5A9C0-C55C-4A45-9AF8-D7BA73CD9262}" srcOrd="1" destOrd="0" presId="urn:microsoft.com/office/officeart/2005/8/layout/list1"/>
    <dgm:cxn modelId="{E425BAA6-52F2-43E4-B8D9-9744D8B70471}" type="presParOf" srcId="{7313DF60-10B9-4247-97FA-3B8F7A7FE0BD}" destId="{A2EB7014-A43D-4796-B822-C2AC03AC42CB}" srcOrd="1" destOrd="0" presId="urn:microsoft.com/office/officeart/2005/8/layout/list1"/>
    <dgm:cxn modelId="{8565D1E5-8293-4BF9-9D48-4C920150817E}" type="presParOf" srcId="{7313DF60-10B9-4247-97FA-3B8F7A7FE0BD}" destId="{2E48F255-470B-4404-8F8E-020E5030815A}" srcOrd="2" destOrd="0" presId="urn:microsoft.com/office/officeart/2005/8/layout/list1"/>
    <dgm:cxn modelId="{145E22BF-9AB8-4FFE-9688-4D0DB8632340}" type="presParOf" srcId="{7313DF60-10B9-4247-97FA-3B8F7A7FE0BD}" destId="{D3ABFA64-0B63-46C5-B98C-F4806232F4F5}" srcOrd="3" destOrd="0" presId="urn:microsoft.com/office/officeart/2005/8/layout/list1"/>
    <dgm:cxn modelId="{266623C1-FE6D-42E8-A5D1-5031B2FB8CBE}" type="presParOf" srcId="{7313DF60-10B9-4247-97FA-3B8F7A7FE0BD}" destId="{64FE984E-D377-486B-B3C7-5AD5260DE118}" srcOrd="4" destOrd="0" presId="urn:microsoft.com/office/officeart/2005/8/layout/list1"/>
    <dgm:cxn modelId="{E741BC6A-FB6D-4498-8618-3F89A391CC63}" type="presParOf" srcId="{64FE984E-D377-486B-B3C7-5AD5260DE118}" destId="{660441D5-2E28-425F-BE51-386D3FF95C9B}" srcOrd="0" destOrd="0" presId="urn:microsoft.com/office/officeart/2005/8/layout/list1"/>
    <dgm:cxn modelId="{44939B87-CAFC-4586-BB4D-CEFE79D96BC0}" type="presParOf" srcId="{64FE984E-D377-486B-B3C7-5AD5260DE118}" destId="{42F717BB-B10E-412A-B0D1-3522C324A244}" srcOrd="1" destOrd="0" presId="urn:microsoft.com/office/officeart/2005/8/layout/list1"/>
    <dgm:cxn modelId="{FDA7728A-A2FA-49D2-A359-26F1477630BA}" type="presParOf" srcId="{7313DF60-10B9-4247-97FA-3B8F7A7FE0BD}" destId="{9ABAA49F-B523-4B39-88F2-05AEDC8F5967}" srcOrd="5" destOrd="0" presId="urn:microsoft.com/office/officeart/2005/8/layout/list1"/>
    <dgm:cxn modelId="{4A0D8EF8-0D44-4E85-8AE0-330A16C9560B}" type="presParOf" srcId="{7313DF60-10B9-4247-97FA-3B8F7A7FE0BD}" destId="{3DB01D4C-93E3-40E7-B4F5-3EB335F10C46}" srcOrd="6" destOrd="0" presId="urn:microsoft.com/office/officeart/2005/8/layout/list1"/>
    <dgm:cxn modelId="{83476DDB-760A-4111-807E-26164FE04936}" type="presParOf" srcId="{7313DF60-10B9-4247-97FA-3B8F7A7FE0BD}" destId="{92FC4856-4161-406E-9D57-138CEF51D2D1}" srcOrd="7" destOrd="0" presId="urn:microsoft.com/office/officeart/2005/8/layout/list1"/>
    <dgm:cxn modelId="{D2A8C009-4F9C-4034-A5DD-804477D0AD2A}" type="presParOf" srcId="{7313DF60-10B9-4247-97FA-3B8F7A7FE0BD}" destId="{B0A58AC6-C555-49B7-A83F-B9D9DA688DA4}" srcOrd="8" destOrd="0" presId="urn:microsoft.com/office/officeart/2005/8/layout/list1"/>
    <dgm:cxn modelId="{E4FDCC80-27D9-4B4C-9227-BEC7736DC023}" type="presParOf" srcId="{B0A58AC6-C555-49B7-A83F-B9D9DA688DA4}" destId="{F03CDA28-04C4-4658-9BAC-E6B13002E851}" srcOrd="0" destOrd="0" presId="urn:microsoft.com/office/officeart/2005/8/layout/list1"/>
    <dgm:cxn modelId="{50E96323-CE08-4E6C-8B0D-E84959FB7C00}" type="presParOf" srcId="{B0A58AC6-C555-49B7-A83F-B9D9DA688DA4}" destId="{816EAAB5-933F-42B0-B931-6B4427791D8F}" srcOrd="1" destOrd="0" presId="urn:microsoft.com/office/officeart/2005/8/layout/list1"/>
    <dgm:cxn modelId="{8638F20C-9B0F-43F7-89E1-C230CD9DA901}" type="presParOf" srcId="{7313DF60-10B9-4247-97FA-3B8F7A7FE0BD}" destId="{6BE5E883-6DE2-4BB2-A546-CD937FE2B75F}" srcOrd="9" destOrd="0" presId="urn:microsoft.com/office/officeart/2005/8/layout/list1"/>
    <dgm:cxn modelId="{B11A7398-3DE3-492C-9B81-7A6FAABF1C79}" type="presParOf" srcId="{7313DF60-10B9-4247-97FA-3B8F7A7FE0BD}" destId="{90A3CEA1-4DD4-4DF0-A891-6B1A3EC1CA1C}" srcOrd="10" destOrd="0" presId="urn:microsoft.com/office/officeart/2005/8/layout/list1"/>
    <dgm:cxn modelId="{5E4F59CF-6B57-4DA4-8012-A84B46E9FEF5}" type="presParOf" srcId="{7313DF60-10B9-4247-97FA-3B8F7A7FE0BD}" destId="{D7DA36D0-CC6F-4B64-B0F2-0A437B96592F}" srcOrd="11" destOrd="0" presId="urn:microsoft.com/office/officeart/2005/8/layout/list1"/>
    <dgm:cxn modelId="{3B861747-A78C-45ED-9490-D0C4F36C04BC}" type="presParOf" srcId="{7313DF60-10B9-4247-97FA-3B8F7A7FE0BD}" destId="{B8408F5F-B397-49CC-A00B-27F3B7A12B54}" srcOrd="12" destOrd="0" presId="urn:microsoft.com/office/officeart/2005/8/layout/list1"/>
    <dgm:cxn modelId="{23C4B9DB-CFBE-4F08-A61D-1AEBDEBFE633}" type="presParOf" srcId="{B8408F5F-B397-49CC-A00B-27F3B7A12B54}" destId="{99405069-B3FD-422C-9C78-38F0CED871AD}" srcOrd="0" destOrd="0" presId="urn:microsoft.com/office/officeart/2005/8/layout/list1"/>
    <dgm:cxn modelId="{AFC0BD31-9874-4B01-9430-085E36E394B9}" type="presParOf" srcId="{B8408F5F-B397-49CC-A00B-27F3B7A12B54}" destId="{087D59B1-3674-4BC3-8728-0BEDE87C992E}" srcOrd="1" destOrd="0" presId="urn:microsoft.com/office/officeart/2005/8/layout/list1"/>
    <dgm:cxn modelId="{7F8DD51C-0D3D-4636-A8B4-EFA473BCE129}" type="presParOf" srcId="{7313DF60-10B9-4247-97FA-3B8F7A7FE0BD}" destId="{6466FD03-4F48-46E6-BE91-6AA9708D64A9}" srcOrd="13" destOrd="0" presId="urn:microsoft.com/office/officeart/2005/8/layout/list1"/>
    <dgm:cxn modelId="{A2E410F4-01D1-4D62-A119-2949EAC1665D}" type="presParOf" srcId="{7313DF60-10B9-4247-97FA-3B8F7A7FE0BD}" destId="{60F7249C-0946-4C70-9C69-FE9A0A43379D}" srcOrd="14" destOrd="0" presId="urn:microsoft.com/office/officeart/2005/8/layout/list1"/>
    <dgm:cxn modelId="{529A8AAA-CAAC-45A5-A4C0-051C61D6403D}" type="presParOf" srcId="{7313DF60-10B9-4247-97FA-3B8F7A7FE0BD}" destId="{02131793-D15E-4060-BA21-F51C4559E04F}" srcOrd="15" destOrd="0" presId="urn:microsoft.com/office/officeart/2005/8/layout/list1"/>
    <dgm:cxn modelId="{2102589E-3757-4132-92AD-8F744AB5C9B5}" type="presParOf" srcId="{7313DF60-10B9-4247-97FA-3B8F7A7FE0BD}" destId="{303B0F7A-5543-4CE8-B582-FAAE44AF48C4}" srcOrd="16" destOrd="0" presId="urn:microsoft.com/office/officeart/2005/8/layout/list1"/>
    <dgm:cxn modelId="{526E6EE8-C5D8-4317-9611-52AEC2DAE4F5}" type="presParOf" srcId="{303B0F7A-5543-4CE8-B582-FAAE44AF48C4}" destId="{CBF4D9BE-7FDC-4B9D-A9E4-A9CC1E5CEC9D}" srcOrd="0" destOrd="0" presId="urn:microsoft.com/office/officeart/2005/8/layout/list1"/>
    <dgm:cxn modelId="{A328260F-7412-472B-A444-9A68C7642155}" type="presParOf" srcId="{303B0F7A-5543-4CE8-B582-FAAE44AF48C4}" destId="{0BCA9D20-7380-4EEC-9072-30A2F85EDAE4}" srcOrd="1" destOrd="0" presId="urn:microsoft.com/office/officeart/2005/8/layout/list1"/>
    <dgm:cxn modelId="{7AF0DF5C-7B15-4A47-BD44-C3FF3A8D0F53}" type="presParOf" srcId="{7313DF60-10B9-4247-97FA-3B8F7A7FE0BD}" destId="{7C6D2638-B7BA-493D-B844-4C2A99FC3855}" srcOrd="17" destOrd="0" presId="urn:microsoft.com/office/officeart/2005/8/layout/list1"/>
    <dgm:cxn modelId="{C4C0174A-EF54-442F-A5D5-8C76A0818D96}" type="presParOf" srcId="{7313DF60-10B9-4247-97FA-3B8F7A7FE0BD}" destId="{6CB0A960-D23C-4368-BDE2-C87FE155DFF8}" srcOrd="18" destOrd="0" presId="urn:microsoft.com/office/officeart/2005/8/layout/list1"/>
    <dgm:cxn modelId="{B5BBBFB6-5EC7-4FD4-A97D-6154292308F4}" type="presParOf" srcId="{7313DF60-10B9-4247-97FA-3B8F7A7FE0BD}" destId="{E5D55947-9108-4841-86E8-BEB47E6A3478}" srcOrd="19" destOrd="0" presId="urn:microsoft.com/office/officeart/2005/8/layout/list1"/>
    <dgm:cxn modelId="{ED97A132-ED5B-434F-8080-C1BE009A1BCC}" type="presParOf" srcId="{7313DF60-10B9-4247-97FA-3B8F7A7FE0BD}" destId="{B381383C-E0AD-42ED-B576-B7DB4C307D4D}" srcOrd="20" destOrd="0" presId="urn:microsoft.com/office/officeart/2005/8/layout/list1"/>
    <dgm:cxn modelId="{3E09E6A7-59DA-4004-978F-B27D1A64AFD3}" type="presParOf" srcId="{B381383C-E0AD-42ED-B576-B7DB4C307D4D}" destId="{747B8F6F-F1CA-4573-8242-9B06E2A45CE3}" srcOrd="0" destOrd="0" presId="urn:microsoft.com/office/officeart/2005/8/layout/list1"/>
    <dgm:cxn modelId="{6AE6E5C2-083E-4C58-91FF-5FAAFF70825D}" type="presParOf" srcId="{B381383C-E0AD-42ED-B576-B7DB4C307D4D}" destId="{51454C8B-2A89-452F-AABF-1AC4B28BABDF}" srcOrd="1" destOrd="0" presId="urn:microsoft.com/office/officeart/2005/8/layout/list1"/>
    <dgm:cxn modelId="{DA140D4F-D773-469A-9396-7C4CFB842733}" type="presParOf" srcId="{7313DF60-10B9-4247-97FA-3B8F7A7FE0BD}" destId="{ECA62E77-3055-46F1-A022-F5C1E8926FC6}" srcOrd="21" destOrd="0" presId="urn:microsoft.com/office/officeart/2005/8/layout/list1"/>
    <dgm:cxn modelId="{ADB6945C-DA9A-467C-ADBD-12A519D74C78}" type="presParOf" srcId="{7313DF60-10B9-4247-97FA-3B8F7A7FE0BD}" destId="{EBA1CCC1-3365-40D8-862B-528C0559DC26}" srcOrd="22" destOrd="0" presId="urn:microsoft.com/office/officeart/2005/8/layout/list1"/>
  </dgm:cxnLst>
  <dgm:bg>
    <a:effectLst>
      <a:outerShdw blurRad="50800" dist="38100" dir="2700000" algn="tl" rotWithShape="0">
        <a:schemeClr val="accent3">
          <a:lumMod val="40000"/>
          <a:lumOff val="60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8F255-470B-4404-8F8E-020E5030815A}">
      <dsp:nvSpPr>
        <dsp:cNvPr id="0" name=""/>
        <dsp:cNvSpPr/>
      </dsp:nvSpPr>
      <dsp:spPr>
        <a:xfrm>
          <a:off x="0" y="299311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5A9C0-C55C-4A45-9AF8-D7BA73CD9262}">
      <dsp:nvSpPr>
        <dsp:cNvPr id="0" name=""/>
        <dsp:cNvSpPr/>
      </dsp:nvSpPr>
      <dsp:spPr>
        <a:xfrm>
          <a:off x="297599" y="92671"/>
          <a:ext cx="4166388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rPr>
            <a:t>Адаптивность и дифференциация</a:t>
          </a:r>
          <a:endParaRPr lang="ru-RU" sz="1200" b="1" i="0" kern="1200" dirty="0">
            <a:solidFill>
              <a:schemeClr val="bg1">
                <a:lumMod val="95000"/>
              </a:schemeClr>
            </a:solidFill>
            <a:latin typeface="Arial Black" panose="020B0A04020102020204" pitchFamily="34" charset="0"/>
          </a:endParaRPr>
        </a:p>
      </dsp:txBody>
      <dsp:txXfrm>
        <a:off x="317774" y="112846"/>
        <a:ext cx="4126038" cy="372930"/>
      </dsp:txXfrm>
    </dsp:sp>
    <dsp:sp modelId="{3DB01D4C-93E3-40E7-B4F5-3EB335F10C46}">
      <dsp:nvSpPr>
        <dsp:cNvPr id="0" name=""/>
        <dsp:cNvSpPr/>
      </dsp:nvSpPr>
      <dsp:spPr>
        <a:xfrm>
          <a:off x="0" y="934352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717BB-B10E-412A-B0D1-3522C324A244}">
      <dsp:nvSpPr>
        <dsp:cNvPr id="0" name=""/>
        <dsp:cNvSpPr/>
      </dsp:nvSpPr>
      <dsp:spPr>
        <a:xfrm>
          <a:off x="288031" y="700162"/>
          <a:ext cx="4166388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95000"/>
                </a:schemeClr>
              </a:solidFill>
              <a:latin typeface="Arial Black" panose="020B0A04020102020204" pitchFamily="34" charset="0"/>
            </a:rPr>
            <a:t>Непрерывное взаимодействие и система наставничества</a:t>
          </a:r>
          <a:endParaRPr lang="ru-RU" sz="1200" b="1" i="0" kern="1200" dirty="0">
            <a:solidFill>
              <a:schemeClr val="tx2">
                <a:lumMod val="95000"/>
              </a:schemeClr>
            </a:solidFill>
            <a:latin typeface="Arial Black" panose="020B0A04020102020204" pitchFamily="34" charset="0"/>
          </a:endParaRPr>
        </a:p>
      </dsp:txBody>
      <dsp:txXfrm>
        <a:off x="308206" y="720337"/>
        <a:ext cx="4126038" cy="372930"/>
      </dsp:txXfrm>
    </dsp:sp>
    <dsp:sp modelId="{90A3CEA1-4DD4-4DF0-A891-6B1A3EC1CA1C}">
      <dsp:nvSpPr>
        <dsp:cNvPr id="0" name=""/>
        <dsp:cNvSpPr/>
      </dsp:nvSpPr>
      <dsp:spPr>
        <a:xfrm>
          <a:off x="0" y="1569392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EAAB5-933F-42B0-B931-6B4427791D8F}">
      <dsp:nvSpPr>
        <dsp:cNvPr id="0" name=""/>
        <dsp:cNvSpPr/>
      </dsp:nvSpPr>
      <dsp:spPr>
        <a:xfrm>
          <a:off x="283358" y="1362752"/>
          <a:ext cx="5667166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Использование различных форм подачи учебного материала с учетом способов восприятия</a:t>
          </a:r>
          <a:endParaRPr lang="ru-RU" sz="1200" b="1" i="0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303533" y="1382927"/>
        <a:ext cx="5626816" cy="372930"/>
      </dsp:txXfrm>
    </dsp:sp>
    <dsp:sp modelId="{60F7249C-0946-4C70-9C69-FE9A0A43379D}">
      <dsp:nvSpPr>
        <dsp:cNvPr id="0" name=""/>
        <dsp:cNvSpPr/>
      </dsp:nvSpPr>
      <dsp:spPr>
        <a:xfrm>
          <a:off x="0" y="2204432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7D59B1-3674-4BC3-8728-0BEDE87C992E}">
      <dsp:nvSpPr>
        <dsp:cNvPr id="0" name=""/>
        <dsp:cNvSpPr/>
      </dsp:nvSpPr>
      <dsp:spPr>
        <a:xfrm>
          <a:off x="288031" y="1996304"/>
          <a:ext cx="4166388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Интерактивность</a:t>
          </a:r>
          <a:endParaRPr lang="ru-RU" sz="1200" b="1" i="0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308206" y="2016479"/>
        <a:ext cx="4126038" cy="372930"/>
      </dsp:txXfrm>
    </dsp:sp>
    <dsp:sp modelId="{6CB0A960-D23C-4368-BDE2-C87FE155DFF8}">
      <dsp:nvSpPr>
        <dsp:cNvPr id="0" name=""/>
        <dsp:cNvSpPr/>
      </dsp:nvSpPr>
      <dsp:spPr>
        <a:xfrm>
          <a:off x="0" y="2839472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A9D20-7380-4EEC-9072-30A2F85EDAE4}">
      <dsp:nvSpPr>
        <dsp:cNvPr id="0" name=""/>
        <dsp:cNvSpPr/>
      </dsp:nvSpPr>
      <dsp:spPr>
        <a:xfrm>
          <a:off x="297599" y="2632832"/>
          <a:ext cx="4166388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Практико-ориентированное обучение</a:t>
          </a:r>
          <a:endParaRPr lang="ru-RU" sz="1200" b="1" i="0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317774" y="2653007"/>
        <a:ext cx="4126038" cy="372930"/>
      </dsp:txXfrm>
    </dsp:sp>
    <dsp:sp modelId="{EBA1CCC1-3365-40D8-862B-528C0559DC26}">
      <dsp:nvSpPr>
        <dsp:cNvPr id="0" name=""/>
        <dsp:cNvSpPr/>
      </dsp:nvSpPr>
      <dsp:spPr>
        <a:xfrm>
          <a:off x="0" y="3474512"/>
          <a:ext cx="59519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54C8B-2A89-452F-AABF-1AC4B28BABDF}">
      <dsp:nvSpPr>
        <dsp:cNvPr id="0" name=""/>
        <dsp:cNvSpPr/>
      </dsp:nvSpPr>
      <dsp:spPr>
        <a:xfrm>
          <a:off x="288031" y="3292449"/>
          <a:ext cx="4166388" cy="4132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480" tIns="0" rIns="157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Профессиональная направленность</a:t>
          </a:r>
          <a:endParaRPr lang="ru-RU" sz="1200" b="1" i="0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308206" y="3312624"/>
        <a:ext cx="412603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985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6252e72ea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6252e72ea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563638"/>
            <a:ext cx="6876256" cy="1877678"/>
          </a:xfrm>
        </p:spPr>
        <p:txBody>
          <a:bodyPr/>
          <a:lstStyle/>
          <a:p>
            <a:pPr algn="ctr"/>
            <a:r>
              <a:rPr lang="en-US" dirty="0" smtClean="0"/>
              <a:t>XIX </a:t>
            </a:r>
            <a:r>
              <a:rPr lang="ru-RU" dirty="0" smtClean="0"/>
              <a:t>КОНКУРС ИННОВАЦИОННЫХ ПРОЕКТОВ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07854"/>
            <a:ext cx="5724128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автономное общеобразовательное учреждение муниципального образования город Краснодар средняя общеобразовательная школа № 66 имени Евгения Дороша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87;p30"/>
          <p:cNvSpPr/>
          <p:nvPr/>
        </p:nvSpPr>
        <p:spPr>
          <a:xfrm>
            <a:off x="7169548" y="1275606"/>
            <a:ext cx="1974452" cy="727198"/>
          </a:xfrm>
          <a:prstGeom prst="chevron">
            <a:avLst>
              <a:gd name="adj" fmla="val 50000"/>
            </a:avLst>
          </a:prstGeom>
          <a:solidFill>
            <a:srgbClr val="FFF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" name="Google Shape;287;p30"/>
          <p:cNvSpPr/>
          <p:nvPr/>
        </p:nvSpPr>
        <p:spPr>
          <a:xfrm>
            <a:off x="6012160" y="1275606"/>
            <a:ext cx="1974452" cy="727198"/>
          </a:xfrm>
          <a:prstGeom prst="chevron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" name="Google Shape;287;p30"/>
          <p:cNvSpPr/>
          <p:nvPr/>
        </p:nvSpPr>
        <p:spPr>
          <a:xfrm>
            <a:off x="4860032" y="1275606"/>
            <a:ext cx="1974452" cy="727198"/>
          </a:xfrm>
          <a:prstGeom prst="chevron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" name="Google Shape;287;p30"/>
          <p:cNvSpPr/>
          <p:nvPr/>
        </p:nvSpPr>
        <p:spPr>
          <a:xfrm>
            <a:off x="3923928" y="1275606"/>
            <a:ext cx="1830436" cy="727198"/>
          </a:xfrm>
          <a:prstGeom prst="chevron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87;p30"/>
          <p:cNvSpPr/>
          <p:nvPr/>
        </p:nvSpPr>
        <p:spPr>
          <a:xfrm>
            <a:off x="3059832" y="1275606"/>
            <a:ext cx="1758428" cy="72008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86" name="Google Shape;286;p30"/>
          <p:cNvGrpSpPr/>
          <p:nvPr/>
        </p:nvGrpSpPr>
        <p:grpSpPr>
          <a:xfrm>
            <a:off x="1979712" y="1275606"/>
            <a:ext cx="2160240" cy="3024336"/>
            <a:chOff x="6227989" y="1123530"/>
            <a:chExt cx="2845985" cy="2848541"/>
          </a:xfrm>
        </p:grpSpPr>
        <p:sp>
          <p:nvSpPr>
            <p:cNvPr id="287" name="Google Shape;287;p30"/>
            <p:cNvSpPr/>
            <p:nvPr/>
          </p:nvSpPr>
          <p:spPr>
            <a:xfrm>
              <a:off x="6227989" y="1123530"/>
              <a:ext cx="2451906" cy="678224"/>
            </a:xfrm>
            <a:prstGeom prst="chevron">
              <a:avLst>
                <a:gd name="adj" fmla="val 50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836899" y="1837847"/>
              <a:ext cx="2237075" cy="213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755576" y="1275606"/>
            <a:ext cx="1832135" cy="3096344"/>
            <a:chOff x="3976700" y="1189775"/>
            <a:chExt cx="2273206" cy="2924828"/>
          </a:xfrm>
        </p:grpSpPr>
        <p:sp>
          <p:nvSpPr>
            <p:cNvPr id="293" name="Google Shape;293;p30"/>
            <p:cNvSpPr/>
            <p:nvPr/>
          </p:nvSpPr>
          <p:spPr>
            <a:xfrm>
              <a:off x="4105668" y="1189775"/>
              <a:ext cx="2144238" cy="680193"/>
            </a:xfrm>
            <a:prstGeom prst="chevron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976700" y="1886163"/>
              <a:ext cx="2236201" cy="2228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827584" y="915566"/>
            <a:ext cx="7848872" cy="284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-108520" y="1275606"/>
            <a:ext cx="1656184" cy="2808312"/>
            <a:chOff x="0" y="1189989"/>
            <a:chExt cx="2813058" cy="2710288"/>
          </a:xfrm>
        </p:grpSpPr>
        <p:sp>
          <p:nvSpPr>
            <p:cNvPr id="290" name="Google Shape;290;p30"/>
            <p:cNvSpPr/>
            <p:nvPr/>
          </p:nvSpPr>
          <p:spPr>
            <a:xfrm>
              <a:off x="184323" y="1189989"/>
              <a:ext cx="2628735" cy="694946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ЗАДАЧИ ПРОЕКТА</a:t>
              </a:r>
              <a:endParaRPr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0" y="1982077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771800" y="411510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Создание эффективной  целостной системы выявления,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поддержки и развития детей с повышенной мотивацией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 обучению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995686"/>
            <a:ext cx="1403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Проанализиро-вать</a:t>
            </a:r>
            <a:r>
              <a:rPr lang="ru-RU" sz="1200" dirty="0" smtClean="0"/>
              <a:t> причины низких результатов участия обучающихся МАОУ СОШ № 66 в интеллектуаль-ных конкурсах и олимпиадах разных уровней и направлений</a:t>
            </a:r>
            <a:endParaRPr lang="ru-RU" sz="12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31640" y="1995686"/>
            <a:ext cx="1368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Изучить проблемы педагогического наставничества обучающихся с повышенной мотивацией к обучению в МАОУ СОШ № 66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1995686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Определить наиболее эффективные методы выявления и диагностики одаренности детей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1995686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Повысить компетентность педагогических кадров в вопросах сопровождения одаренных детей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716016" y="1995686"/>
            <a:ext cx="12241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Разработать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специальные комплексно-учебные программы для обучающихся с повышенной мотивацией к обучению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1995686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Создать школьный электронный  образователь-ный ресурс по работе с талантливыми обучающимися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20272" y="1995686"/>
            <a:ext cx="11521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Организо-вать педагоги-ческое сопровожде-ние детей с повышенной мотивацией к обучению посредством школьного электронного ресурса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100392" y="1995686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Описать алгоритм создания  целостной системы поддержки одаренных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4"/>
            <a:ext cx="6739500" cy="954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План реализации проекта</a:t>
            </a:r>
            <a:br>
              <a:rPr lang="ru-RU" sz="3600" dirty="0" smtClean="0"/>
            </a:br>
            <a:endParaRPr sz="36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06188"/>
              </p:ext>
            </p:extLst>
          </p:nvPr>
        </p:nvGraphicFramePr>
        <p:xfrm>
          <a:off x="1259632" y="1203597"/>
          <a:ext cx="7560840" cy="37404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1683187"/>
                <a:gridCol w="4221469"/>
              </a:tblGrid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Наименование этапа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Сроки исполнения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Содержание работы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7371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Подготовительный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октябрь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2020-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сентябрь </a:t>
                      </a:r>
                      <a:r>
                        <a:rPr lang="ru-RU" sz="1400" dirty="0"/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/>
                        <a:t>Анализ результатов участия обучающихся </a:t>
                      </a:r>
                      <a:endParaRPr lang="ru-RU" sz="1200" i="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/>
                        <a:t>МАОУ </a:t>
                      </a:r>
                      <a:r>
                        <a:rPr lang="ru-RU" sz="1200" i="0" dirty="0"/>
                        <a:t>СОШ № 66 в интеллектуальных конкурсах и олимпиадах разных уровней и </a:t>
                      </a:r>
                      <a:r>
                        <a:rPr lang="ru-RU" sz="1200" i="0" dirty="0" smtClean="0"/>
                        <a:t>направлений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1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>
                          <a:sym typeface="Arial"/>
                        </a:rPr>
                        <a:t>Исследование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существующих методов </a:t>
                      </a:r>
                      <a:r>
                        <a:rPr lang="ru-RU" sz="1200" u="none" strike="noStrike" cap="none" dirty="0">
                          <a:sym typeface="Arial"/>
                        </a:rPr>
                        <a:t>выявления и диагностики одаренности детей с целью определения наиболее эффективных из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них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6421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 smtClean="0">
                          <a:sym typeface="Arial"/>
                        </a:rPr>
                        <a:t>Создание</a:t>
                      </a:r>
                      <a:r>
                        <a:rPr lang="ru-RU" sz="1200" u="none" strike="noStrike" cap="none" baseline="0" dirty="0" smtClean="0">
                          <a:sym typeface="Arial"/>
                        </a:rPr>
                        <a:t>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постоянно действующей </a:t>
                      </a:r>
                      <a:r>
                        <a:rPr lang="ru-RU" sz="1200" u="none" strike="noStrike" cap="none" dirty="0">
                          <a:sym typeface="Arial"/>
                        </a:rPr>
                        <a:t>системы переподготовки психолого-педагогических кадров для работы с одаренными детьми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281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>
                          <a:sym typeface="Arial"/>
                        </a:rPr>
                        <a:t>Исследование теоретических основ и способов создания электронных образовательных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ресурсов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359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>
                          <a:sym typeface="Arial"/>
                        </a:rPr>
                        <a:t>Разработка  комплексно-учебных программ для обучающихся с повышенной мотивацией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к </a:t>
                      </a:r>
                      <a:r>
                        <a:rPr lang="ru-RU" sz="1200" u="none" strike="noStrike" cap="none" dirty="0">
                          <a:sym typeface="Arial"/>
                        </a:rPr>
                        <a:t>обучению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281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cap="none" dirty="0">
                          <a:sym typeface="Arial"/>
                        </a:rPr>
                        <a:t>Разработка и утверждение локальных нормативных актов, регламентирующих работу школьного </a:t>
                      </a:r>
                      <a:r>
                        <a:rPr lang="ru-RU" sz="1200" u="none" strike="noStrike" cap="none" dirty="0" smtClean="0">
                          <a:sym typeface="Arial"/>
                        </a:rPr>
                        <a:t>ЭОР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5" name="Google Shape;415;p39"/>
          <p:cNvGrpSpPr/>
          <p:nvPr/>
        </p:nvGrpSpPr>
        <p:grpSpPr>
          <a:xfrm>
            <a:off x="8172400" y="555526"/>
            <a:ext cx="321916" cy="315566"/>
            <a:chOff x="5983625" y="301625"/>
            <a:chExt cx="403000" cy="395050"/>
          </a:xfrm>
        </p:grpSpPr>
        <p:sp>
          <p:nvSpPr>
            <p:cNvPr id="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4"/>
            <a:ext cx="6739500" cy="954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План реализации проекта</a:t>
            </a:r>
            <a:br>
              <a:rPr lang="ru-RU" sz="3600" dirty="0" smtClean="0"/>
            </a:br>
            <a:endParaRPr sz="36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21470"/>
              </p:ext>
            </p:extLst>
          </p:nvPr>
        </p:nvGraphicFramePr>
        <p:xfrm>
          <a:off x="1259632" y="1419622"/>
          <a:ext cx="7560840" cy="29538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1683187"/>
                <a:gridCol w="4221469"/>
              </a:tblGrid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Наименование этапа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Сроки исполнения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Содержание работы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52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Основной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октябрь 2021-сентябрь 2022</a:t>
                      </a:r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структуры и функций школьного ЭОР.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педагогического эксперимента по практической реализации ЭОР.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Апробация школьного ЭОР для одаренных детей.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представителей высших и средних профессиональных учебных заведений к сотрудничеству в работе ЭОР.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9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и корректировка недостатков апробированной модели педагогического сопровождения одаренных детей.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5" name="Google Shape;415;p39"/>
          <p:cNvGrpSpPr/>
          <p:nvPr/>
        </p:nvGrpSpPr>
        <p:grpSpPr>
          <a:xfrm>
            <a:off x="8172400" y="555526"/>
            <a:ext cx="321916" cy="315566"/>
            <a:chOff x="5983625" y="301625"/>
            <a:chExt cx="403000" cy="395050"/>
          </a:xfrm>
        </p:grpSpPr>
        <p:sp>
          <p:nvSpPr>
            <p:cNvPr id="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03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4"/>
            <a:ext cx="6739500" cy="954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План реализации проекта</a:t>
            </a:r>
            <a:br>
              <a:rPr lang="ru-RU" sz="3600" dirty="0" smtClean="0"/>
            </a:br>
            <a:endParaRPr sz="36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69230"/>
              </p:ext>
            </p:extLst>
          </p:nvPr>
        </p:nvGraphicFramePr>
        <p:xfrm>
          <a:off x="1259632" y="1419622"/>
          <a:ext cx="7560840" cy="31055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6184"/>
                <a:gridCol w="1683187"/>
                <a:gridCol w="4221469"/>
              </a:tblGrid>
              <a:tr h="45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Наименование этапа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Сроки исполнения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/>
                        <a:t>Содержание работы</a:t>
                      </a:r>
                      <a:endParaRPr lang="ru-RU" sz="1100" b="1" i="1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57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Заключительный</a:t>
                      </a:r>
                      <a:endParaRPr lang="ru-RU" sz="1400" dirty="0" smtClean="0"/>
                    </a:p>
                  </a:txBody>
                  <a:tcPr marL="68580" marR="68580" marT="0" marB="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октябрь 2022-сентябрь 2023</a:t>
                      </a:r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и анализ реализации проекта и достигнутых результатов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диссеминации опыта реализации системы педагогического сопровождения одаренных детей посредством ЭОР.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Обобщение результатов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5" name="Google Shape;415;p39"/>
          <p:cNvGrpSpPr/>
          <p:nvPr/>
        </p:nvGrpSpPr>
        <p:grpSpPr>
          <a:xfrm>
            <a:off x="8172400" y="555526"/>
            <a:ext cx="321916" cy="315566"/>
            <a:chOff x="5983625" y="301625"/>
            <a:chExt cx="403000" cy="395050"/>
          </a:xfrm>
        </p:grpSpPr>
        <p:sp>
          <p:nvSpPr>
            <p:cNvPr id="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6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259632" y="393475"/>
            <a:ext cx="6662068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принципы работы ЭОР: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5526"/>
            <a:ext cx="354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0211241"/>
              </p:ext>
            </p:extLst>
          </p:nvPr>
        </p:nvGraphicFramePr>
        <p:xfrm>
          <a:off x="1403648" y="1223516"/>
          <a:ext cx="595198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8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63838"/>
            <a:ext cx="4333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Условия успешной реализации проекта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1331640" y="1554783"/>
            <a:ext cx="1787689" cy="171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Создание </a:t>
            </a:r>
            <a:r>
              <a:rPr lang="ru-RU" sz="1200" dirty="0"/>
              <a:t>системы диагностики одаренности обучающихся и организация эффективного функционирования этой системы</a:t>
            </a:r>
            <a:endParaRPr sz="1200"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3195665" y="1707654"/>
            <a:ext cx="1512167" cy="1466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Расширение </a:t>
            </a:r>
            <a:r>
              <a:rPr lang="ru-RU" sz="1200" dirty="0"/>
              <a:t>и совершенствование деятельности психологической службы школы</a:t>
            </a:r>
            <a:endParaRPr sz="1200"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3"/>
          </p:nvPr>
        </p:nvSpPr>
        <p:spPr>
          <a:xfrm>
            <a:off x="5101285" y="1401359"/>
            <a:ext cx="1918987" cy="1772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/>
              <a:t>Определение </a:t>
            </a:r>
            <a:r>
              <a:rPr lang="ru-RU" sz="1200" dirty="0"/>
              <a:t>работы с одаренными детьми как приоритетного направления в системе научно-методической и опытно-экспериментальной работы учителей школы</a:t>
            </a:r>
            <a:endParaRPr sz="1200"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191164" y="1431395"/>
            <a:ext cx="1637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Осознание важности этой работы каждым членом коллектива школы и усиление в связи с этим внимания к проблеме формирования положительной мотивации к учению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0062" y="3363838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Создание и постоянное совершенствование школьной методической системы и предметных подсистем работы с одаренными учащимися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266063"/>
            <a:ext cx="271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Привлечение к работе с одаренными детьми в первую очередь учителей, обладающих определенными качествами: учитель для одаренного ребенка является личностью, наставником, который  не навязывает свою точку зрения, а наблюдает за ребёнком и помогает ему сделать выбор и найти свой путь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8594"/>
            <a:ext cx="311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9" y="1347614"/>
            <a:ext cx="3286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0077"/>
            <a:ext cx="3286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7" y="1344163"/>
            <a:ext cx="2857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1577"/>
            <a:ext cx="30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/>
              <a:t>Ожидаемые результаты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внедрения </a:t>
            </a:r>
            <a:r>
              <a:rPr lang="ru-RU" dirty="0"/>
              <a:t>проекта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4294967295"/>
          </p:nvPr>
        </p:nvSpPr>
        <p:spPr>
          <a:xfrm>
            <a:off x="1331640" y="1131590"/>
            <a:ext cx="7632848" cy="4104456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Создание </a:t>
            </a:r>
            <a:r>
              <a:rPr lang="ru-RU" sz="1200" dirty="0">
                <a:solidFill>
                  <a:schemeClr val="tx1"/>
                </a:solidFill>
              </a:rPr>
              <a:t>эффективной системы целенаправленного выявления, поддержки и развития одаренных </a:t>
            </a:r>
            <a:r>
              <a:rPr lang="ru-RU" sz="1200" dirty="0" smtClean="0">
                <a:solidFill>
                  <a:schemeClr val="tx1"/>
                </a:solidFill>
              </a:rPr>
              <a:t>детей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Создание </a:t>
            </a:r>
            <a:r>
              <a:rPr lang="ru-RU" sz="1200" dirty="0">
                <a:solidFill>
                  <a:schemeClr val="tx1"/>
                </a:solidFill>
              </a:rPr>
              <a:t>и апробация пакета психолого-педагогических диагностик по выявлению одаренных </a:t>
            </a:r>
            <a:r>
              <a:rPr lang="ru-RU" sz="1200" dirty="0" smtClean="0">
                <a:solidFill>
                  <a:schemeClr val="tx1"/>
                </a:solidFill>
              </a:rPr>
              <a:t>детей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Разработка  </a:t>
            </a:r>
            <a:r>
              <a:rPr lang="ru-RU" sz="1200" dirty="0">
                <a:solidFill>
                  <a:schemeClr val="tx1"/>
                </a:solidFill>
              </a:rPr>
              <a:t>комплексно-учебных программ и методических рекомендаций для работы с обучающимися с повышенной мотивацией к </a:t>
            </a:r>
            <a:r>
              <a:rPr lang="ru-RU" sz="1200" dirty="0" smtClean="0">
                <a:solidFill>
                  <a:schemeClr val="tx1"/>
                </a:solidFill>
              </a:rPr>
              <a:t>обучению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Взаимодействие </a:t>
            </a:r>
            <a:r>
              <a:rPr lang="ru-RU" sz="1200" dirty="0">
                <a:solidFill>
                  <a:schemeClr val="tx1"/>
                </a:solidFill>
              </a:rPr>
              <a:t>с высшими и средними профессиональными образовательными учреждениями 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вопросах обучения и сопровождения одаренных </a:t>
            </a:r>
            <a:r>
              <a:rPr lang="ru-RU" sz="1200" dirty="0" smtClean="0">
                <a:solidFill>
                  <a:schemeClr val="tx1"/>
                </a:solidFill>
              </a:rPr>
              <a:t>детей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Увеличение </a:t>
            </a:r>
            <a:r>
              <a:rPr lang="ru-RU" sz="1200" dirty="0">
                <a:solidFill>
                  <a:schemeClr val="tx1"/>
                </a:solidFill>
              </a:rPr>
              <a:t>числа детей, активно занимающихся творческой, интеллектуальной </a:t>
            </a:r>
            <a:r>
              <a:rPr lang="ru-RU" sz="1200" dirty="0" smtClean="0">
                <a:solidFill>
                  <a:schemeClr val="tx1"/>
                </a:solidFill>
              </a:rPr>
              <a:t>деятельностью</a:t>
            </a:r>
          </a:p>
          <a:p>
            <a:pPr marL="171450" lvl="0" indent="-171450">
              <a:buBlip>
                <a:blip r:embed="rId4"/>
              </a:buBlip>
            </a:pPr>
            <a:endParaRPr lang="ru-RU" sz="1200" dirty="0">
              <a:solidFill>
                <a:schemeClr val="tx1"/>
              </a:solidFill>
            </a:endParaRPr>
          </a:p>
          <a:p>
            <a:pPr marL="171450" lvl="0" indent="-171450">
              <a:buBlip>
                <a:blip r:embed="rId4"/>
              </a:buBlip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 Увеличение </a:t>
            </a:r>
            <a:r>
              <a:rPr lang="ru-RU" sz="1200" dirty="0">
                <a:solidFill>
                  <a:schemeClr val="tx1"/>
                </a:solidFill>
              </a:rPr>
              <a:t>числа победителей и призеров интеллектуальных конкурсов и олимпиад </a:t>
            </a:r>
            <a:r>
              <a:rPr lang="ru-RU" sz="1200" dirty="0" smtClean="0">
                <a:solidFill>
                  <a:schemeClr val="tx1"/>
                </a:solidFill>
              </a:rPr>
              <a:t>среди обучающихся </a:t>
            </a:r>
            <a:r>
              <a:rPr lang="ru-RU" sz="1200" dirty="0">
                <a:solidFill>
                  <a:schemeClr val="tx1"/>
                </a:solidFill>
              </a:rPr>
              <a:t>МАОУ СОШ № </a:t>
            </a:r>
            <a:r>
              <a:rPr lang="ru-RU" sz="1200" dirty="0" smtClean="0">
                <a:solidFill>
                  <a:schemeClr val="tx1"/>
                </a:solidFill>
              </a:rPr>
              <a:t>66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/>
              <a:t>  Повышение </a:t>
            </a:r>
            <a:r>
              <a:rPr lang="ru-RU" sz="1200" dirty="0"/>
              <a:t>социального престижа школы на местном, муниципальном и региональном </a:t>
            </a:r>
            <a:r>
              <a:rPr lang="ru-RU" sz="1200" dirty="0" smtClean="0"/>
              <a:t>уровне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/>
              <a:t>  Повышение </a:t>
            </a:r>
            <a:r>
              <a:rPr lang="ru-RU" sz="1200" dirty="0"/>
              <a:t>уровня профессиональной компетентности педагогических кадров по направлениям работы с одаренными </a:t>
            </a:r>
            <a:r>
              <a:rPr lang="ru-RU" sz="1200" dirty="0" smtClean="0"/>
              <a:t>детьми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/>
              <a:t>  Создание </a:t>
            </a:r>
            <a:r>
              <a:rPr lang="ru-RU" sz="1200" dirty="0"/>
              <a:t>благоприятных условий для самореализации, профессионального </a:t>
            </a:r>
            <a:r>
              <a:rPr lang="ru-RU" sz="1200" dirty="0" smtClean="0"/>
              <a:t>самоопределения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/>
              <a:t>  Обеспечение </a:t>
            </a:r>
            <a:r>
              <a:rPr lang="ru-RU" sz="1200" dirty="0"/>
              <a:t>равных стартовых возможностей в реализации интересов каждого </a:t>
            </a:r>
            <a:r>
              <a:rPr lang="ru-RU" sz="1200" dirty="0" smtClean="0"/>
              <a:t>обучающегося</a:t>
            </a:r>
          </a:p>
          <a:p>
            <a:pPr marL="171450" lvl="0" indent="-171450">
              <a:buBlip>
                <a:blip r:embed="rId4"/>
              </a:buBlip>
            </a:pPr>
            <a:r>
              <a:rPr lang="ru-RU" sz="1200" dirty="0" smtClean="0"/>
              <a:t>  Стимулирование </a:t>
            </a:r>
            <a:r>
              <a:rPr lang="ru-RU" sz="1200" dirty="0"/>
              <a:t>мотивации развития </a:t>
            </a:r>
            <a:r>
              <a:rPr lang="ru-RU" sz="1200" dirty="0" smtClean="0"/>
              <a:t>способностей</a:t>
            </a: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7534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915816" y="267494"/>
            <a:ext cx="5976664" cy="45365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Перспективы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развития 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проекта</a:t>
            </a:r>
            <a:endParaRPr lang="ru-RU" sz="1200" dirty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</a:rPr>
              <a:t>ЭОР способен </a:t>
            </a:r>
            <a:r>
              <a:rPr lang="ru-RU" dirty="0">
                <a:latin typeface="Times New Roman"/>
                <a:ea typeface="Calibri"/>
              </a:rPr>
              <a:t>стать эффективным инструментом в осуществлении педагогического наставничества одаренных детей не только для учителей и обучающихся МАОУ СОШ № 66, но и использоваться в рамках взаимодействия общеобразовательных организаций.  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</a:rPr>
              <a:t>Сотрудничество </a:t>
            </a:r>
            <a:r>
              <a:rPr lang="ru-RU" dirty="0">
                <a:latin typeface="Times New Roman"/>
                <a:ea typeface="Calibri"/>
              </a:rPr>
              <a:t>в использовании ЭОР может осуществляться и с учреждениями высшего профессионального образования, так как система высшего профессионального образования обладает большим потенциалом для развития одаренных детей.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</a:rPr>
              <a:t>Распространение </a:t>
            </a:r>
            <a:r>
              <a:rPr lang="ru-RU" dirty="0">
                <a:latin typeface="Times New Roman"/>
                <a:ea typeface="Calibri"/>
              </a:rPr>
              <a:t>полученного опыта возможно посредством публикации разработанных в рамках проекта </a:t>
            </a:r>
            <a:r>
              <a:rPr lang="ru-RU" dirty="0">
                <a:latin typeface="Times New Roman"/>
                <a:ea typeface="Times New Roman"/>
              </a:rPr>
              <a:t>комплексно-учебных и диагностических программ  для обучающихся с повышенной мотивацией к обучению.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Times New Roman"/>
              </a:rPr>
              <a:t>Результаты </a:t>
            </a:r>
            <a:r>
              <a:rPr lang="ru-RU" dirty="0">
                <a:latin typeface="Times New Roman"/>
                <a:ea typeface="Times New Roman"/>
              </a:rPr>
              <a:t>методической работы в рамках проекта могут быть внесены в банк передового педагогического опыта Краснодарского научно-методического центра.</a:t>
            </a:r>
          </a:p>
          <a:p>
            <a:r>
              <a:rPr lang="ru-RU" sz="2400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42"/>
          <p:cNvGrpSpPr/>
          <p:nvPr/>
        </p:nvGrpSpPr>
        <p:grpSpPr>
          <a:xfrm>
            <a:off x="467543" y="3273592"/>
            <a:ext cx="3743608" cy="897333"/>
            <a:chOff x="801125" y="3209017"/>
            <a:chExt cx="3821984" cy="897333"/>
          </a:xfrm>
        </p:grpSpPr>
        <p:sp>
          <p:nvSpPr>
            <p:cNvPr id="1150" name="Google Shape;1150;p42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4256357" y="3209017"/>
              <a:ext cx="366752" cy="202420"/>
            </a:xfrm>
            <a:custGeom>
              <a:avLst/>
              <a:gdLst/>
              <a:ahLst/>
              <a:cxnLst/>
              <a:rect l="l" t="t" r="r" b="b"/>
              <a:pathLst>
                <a:path w="7439" h="5929" extrusionOk="0">
                  <a:moveTo>
                    <a:pt x="5947" y="728"/>
                  </a:moveTo>
                  <a:lnTo>
                    <a:pt x="5947" y="3710"/>
                  </a:lnTo>
                  <a:lnTo>
                    <a:pt x="1492" y="3710"/>
                  </a:lnTo>
                  <a:lnTo>
                    <a:pt x="1492" y="728"/>
                  </a:lnTo>
                  <a:close/>
                  <a:moveTo>
                    <a:pt x="1194" y="1"/>
                  </a:moveTo>
                  <a:lnTo>
                    <a:pt x="1101" y="38"/>
                  </a:lnTo>
                  <a:lnTo>
                    <a:pt x="989" y="94"/>
                  </a:lnTo>
                  <a:lnTo>
                    <a:pt x="914" y="150"/>
                  </a:lnTo>
                  <a:lnTo>
                    <a:pt x="840" y="243"/>
                  </a:lnTo>
                  <a:lnTo>
                    <a:pt x="802" y="336"/>
                  </a:lnTo>
                  <a:lnTo>
                    <a:pt x="765" y="430"/>
                  </a:lnTo>
                  <a:lnTo>
                    <a:pt x="746" y="542"/>
                  </a:lnTo>
                  <a:lnTo>
                    <a:pt x="746" y="4437"/>
                  </a:lnTo>
                  <a:lnTo>
                    <a:pt x="6693" y="4437"/>
                  </a:lnTo>
                  <a:lnTo>
                    <a:pt x="6693" y="542"/>
                  </a:lnTo>
                  <a:lnTo>
                    <a:pt x="6674" y="430"/>
                  </a:lnTo>
                  <a:lnTo>
                    <a:pt x="6655" y="336"/>
                  </a:lnTo>
                  <a:lnTo>
                    <a:pt x="6599" y="243"/>
                  </a:lnTo>
                  <a:lnTo>
                    <a:pt x="6525" y="150"/>
                  </a:lnTo>
                  <a:lnTo>
                    <a:pt x="6450" y="94"/>
                  </a:lnTo>
                  <a:lnTo>
                    <a:pt x="6357" y="38"/>
                  </a:lnTo>
                  <a:lnTo>
                    <a:pt x="6245" y="1"/>
                  </a:lnTo>
                  <a:close/>
                  <a:moveTo>
                    <a:pt x="187" y="4810"/>
                  </a:moveTo>
                  <a:lnTo>
                    <a:pt x="131" y="4829"/>
                  </a:lnTo>
                  <a:lnTo>
                    <a:pt x="57" y="4866"/>
                  </a:lnTo>
                  <a:lnTo>
                    <a:pt x="20" y="4941"/>
                  </a:lnTo>
                  <a:lnTo>
                    <a:pt x="1" y="4996"/>
                  </a:lnTo>
                  <a:lnTo>
                    <a:pt x="1" y="5183"/>
                  </a:lnTo>
                  <a:lnTo>
                    <a:pt x="20" y="5332"/>
                  </a:lnTo>
                  <a:lnTo>
                    <a:pt x="75" y="5481"/>
                  </a:lnTo>
                  <a:lnTo>
                    <a:pt x="131" y="5612"/>
                  </a:lnTo>
                  <a:lnTo>
                    <a:pt x="225" y="5705"/>
                  </a:lnTo>
                  <a:lnTo>
                    <a:pt x="336" y="5798"/>
                  </a:lnTo>
                  <a:lnTo>
                    <a:pt x="467" y="5873"/>
                  </a:lnTo>
                  <a:lnTo>
                    <a:pt x="597" y="5910"/>
                  </a:lnTo>
                  <a:lnTo>
                    <a:pt x="746" y="5928"/>
                  </a:lnTo>
                  <a:lnTo>
                    <a:pt x="6693" y="5928"/>
                  </a:lnTo>
                  <a:lnTo>
                    <a:pt x="6842" y="5910"/>
                  </a:lnTo>
                  <a:lnTo>
                    <a:pt x="6972" y="5873"/>
                  </a:lnTo>
                  <a:lnTo>
                    <a:pt x="7103" y="5798"/>
                  </a:lnTo>
                  <a:lnTo>
                    <a:pt x="7214" y="5705"/>
                  </a:lnTo>
                  <a:lnTo>
                    <a:pt x="7308" y="5612"/>
                  </a:lnTo>
                  <a:lnTo>
                    <a:pt x="7382" y="5481"/>
                  </a:lnTo>
                  <a:lnTo>
                    <a:pt x="7420" y="5332"/>
                  </a:lnTo>
                  <a:lnTo>
                    <a:pt x="7438" y="5183"/>
                  </a:lnTo>
                  <a:lnTo>
                    <a:pt x="7438" y="4996"/>
                  </a:lnTo>
                  <a:lnTo>
                    <a:pt x="7420" y="4941"/>
                  </a:lnTo>
                  <a:lnTo>
                    <a:pt x="7382" y="4866"/>
                  </a:lnTo>
                  <a:lnTo>
                    <a:pt x="7326" y="4829"/>
                  </a:lnTo>
                  <a:lnTo>
                    <a:pt x="7252" y="4810"/>
                  </a:lnTo>
                  <a:lnTo>
                    <a:pt x="4437" y="4810"/>
                  </a:lnTo>
                  <a:lnTo>
                    <a:pt x="4419" y="4903"/>
                  </a:lnTo>
                  <a:lnTo>
                    <a:pt x="4400" y="4978"/>
                  </a:lnTo>
                  <a:lnTo>
                    <a:pt x="4363" y="5034"/>
                  </a:lnTo>
                  <a:lnTo>
                    <a:pt x="4325" y="5090"/>
                  </a:lnTo>
                  <a:lnTo>
                    <a:pt x="4269" y="5127"/>
                  </a:lnTo>
                  <a:lnTo>
                    <a:pt x="4195" y="5164"/>
                  </a:lnTo>
                  <a:lnTo>
                    <a:pt x="4139" y="5183"/>
                  </a:lnTo>
                  <a:lnTo>
                    <a:pt x="3263" y="5183"/>
                  </a:lnTo>
                  <a:lnTo>
                    <a:pt x="3207" y="5146"/>
                  </a:lnTo>
                  <a:lnTo>
                    <a:pt x="3132" y="5108"/>
                  </a:lnTo>
                  <a:lnTo>
                    <a:pt x="3076" y="5071"/>
                  </a:lnTo>
                  <a:lnTo>
                    <a:pt x="3039" y="5015"/>
                  </a:lnTo>
                  <a:lnTo>
                    <a:pt x="3002" y="4941"/>
                  </a:lnTo>
                  <a:lnTo>
                    <a:pt x="2983" y="4885"/>
                  </a:lnTo>
                  <a:lnTo>
                    <a:pt x="2965" y="4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152" name="Google Shape;1152;p4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053985" y="3816210"/>
            <a:ext cx="1935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   </a:t>
            </a:r>
            <a:r>
              <a:rPr lang="en-US" sz="1200" dirty="0" smtClean="0"/>
              <a:t>school66@kubannet.ru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6" y="3172931"/>
            <a:ext cx="2381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3154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350087</a:t>
            </a:r>
          </a:p>
          <a:p>
            <a:r>
              <a:rPr lang="ru-RU" sz="1200" dirty="0"/>
              <a:t>г. Краснодар, ул. Уссурийская,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4336" y="3793653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8(861)228-96-54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73591"/>
            <a:ext cx="193399" cy="3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596-d279c2df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563638"/>
            <a:ext cx="846043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827584" y="2139702"/>
            <a:ext cx="8316416" cy="30037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«Электронный образовательный ресурс </a:t>
            </a:r>
            <a:br>
              <a:rPr lang="ru-RU" sz="3200" dirty="0" smtClean="0"/>
            </a:br>
            <a:r>
              <a:rPr lang="ru-RU" sz="3200" dirty="0" smtClean="0"/>
              <a:t>как инструмент выявления, поддержки и развития детей с повышенной мотивацией к обучению в рамках сетевого взаимодействия общеобразовательных организаций».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259632" y="393475"/>
            <a:ext cx="6662068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Исполнители проекта</a:t>
            </a: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5004048" y="1275606"/>
            <a:ext cx="4032447" cy="3867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1200" b="1" i="1" dirty="0" smtClean="0"/>
              <a:t>Захарова Марина Николаевна, </a:t>
            </a:r>
          </a:p>
          <a:p>
            <a:pPr>
              <a:buNone/>
            </a:pPr>
            <a:r>
              <a:rPr lang="ru-RU" sz="1200" b="1" dirty="0" smtClean="0"/>
              <a:t>директор МАОУ СОШ № 66</a:t>
            </a:r>
          </a:p>
          <a:p>
            <a:pPr>
              <a:buNone/>
            </a:pPr>
            <a:r>
              <a:rPr lang="ru-RU" sz="400" b="1" dirty="0" smtClean="0"/>
              <a:t> </a:t>
            </a:r>
            <a:endParaRPr lang="ru-RU" sz="400" dirty="0" smtClean="0"/>
          </a:p>
          <a:p>
            <a:pPr>
              <a:buNone/>
            </a:pPr>
            <a:r>
              <a:rPr lang="ru-RU" sz="1200" b="1" i="1" dirty="0" smtClean="0"/>
              <a:t>Михненко Юлия Юрьевна, </a:t>
            </a:r>
          </a:p>
          <a:p>
            <a:pPr>
              <a:buNone/>
            </a:pPr>
            <a:r>
              <a:rPr lang="ru-RU" sz="1200" b="1" dirty="0" smtClean="0"/>
              <a:t>заместитель директора по </a:t>
            </a:r>
          </a:p>
          <a:p>
            <a:pPr>
              <a:buNone/>
            </a:pPr>
            <a:r>
              <a:rPr lang="ru-RU" sz="1200" b="1" dirty="0" smtClean="0"/>
              <a:t>учебно-методической работе МАОУ СОШ № 66</a:t>
            </a:r>
          </a:p>
          <a:p>
            <a:pPr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b="1" i="1" dirty="0" smtClean="0"/>
              <a:t>Протасова Г.В.</a:t>
            </a:r>
          </a:p>
          <a:p>
            <a:pPr lvl="0">
              <a:buNone/>
            </a:pPr>
            <a:r>
              <a:rPr lang="ru-RU" sz="1200" b="1" i="1" dirty="0" smtClean="0"/>
              <a:t>Немцева О.Б.</a:t>
            </a:r>
          </a:p>
          <a:p>
            <a:pPr lvl="0">
              <a:buNone/>
            </a:pPr>
            <a:r>
              <a:rPr lang="ru-RU" sz="1200" b="1" i="1" dirty="0" smtClean="0"/>
              <a:t>Елисова З.Ю.</a:t>
            </a:r>
          </a:p>
          <a:p>
            <a:pPr lvl="0">
              <a:buNone/>
            </a:pPr>
            <a:r>
              <a:rPr lang="ru-RU" sz="1200" b="1" i="1" dirty="0" smtClean="0"/>
              <a:t>Торопцова Н.П.</a:t>
            </a:r>
          </a:p>
          <a:p>
            <a:pPr lvl="0">
              <a:buNone/>
            </a:pPr>
            <a:r>
              <a:rPr lang="ru-RU" sz="1200" b="1" i="1" dirty="0" smtClean="0"/>
              <a:t>Якуба О.М.</a:t>
            </a:r>
          </a:p>
          <a:p>
            <a:pPr lvl="0">
              <a:buNone/>
            </a:pPr>
            <a:r>
              <a:rPr lang="ru-RU" sz="1200" b="1" i="1" dirty="0" smtClean="0"/>
              <a:t>Захарова З.Р.</a:t>
            </a:r>
          </a:p>
          <a:p>
            <a:pPr lvl="0">
              <a:buNone/>
            </a:pPr>
            <a:r>
              <a:rPr lang="ru-RU" sz="1200" b="1" i="1" dirty="0" smtClean="0"/>
              <a:t>Русских М.С.</a:t>
            </a:r>
          </a:p>
          <a:p>
            <a:pPr lvl="0">
              <a:buNone/>
            </a:pPr>
            <a:r>
              <a:rPr lang="ru-RU" sz="1200" b="1" i="1" dirty="0" smtClean="0"/>
              <a:t>Калиниченко А.Н.</a:t>
            </a:r>
          </a:p>
          <a:p>
            <a:pPr>
              <a:buNone/>
            </a:pPr>
            <a:endParaRPr lang="ru-RU" sz="12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547664" y="1203598"/>
            <a:ext cx="3139741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/>
              <a:t>АВТОРЫ  ПРОЕКТА: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/>
              <a:t>УЧИТЕЛЯ-ИННОВАТОРЫ: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731574" y="393525"/>
            <a:ext cx="5160905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800" dirty="0" smtClean="0"/>
              <a:t>«Мы обязательно должны</a:t>
            </a:r>
          </a:p>
          <a:p>
            <a:pPr>
              <a:buNone/>
            </a:pPr>
            <a:r>
              <a:rPr lang="ru-RU" sz="2800" dirty="0" smtClean="0"/>
              <a:t>добиться того, чтобы каждый</a:t>
            </a:r>
          </a:p>
          <a:p>
            <a:pPr>
              <a:buNone/>
            </a:pPr>
            <a:r>
              <a:rPr lang="ru-RU" sz="2800" dirty="0" smtClean="0"/>
              <a:t>ребенок мог найти,</a:t>
            </a:r>
          </a:p>
          <a:p>
            <a:pPr>
              <a:buNone/>
            </a:pPr>
            <a:r>
              <a:rPr lang="ru-RU" sz="2800" dirty="0" smtClean="0"/>
              <a:t>реализовать себя, открыть</a:t>
            </a:r>
          </a:p>
          <a:p>
            <a:pPr>
              <a:buNone/>
            </a:pPr>
            <a:r>
              <a:rPr lang="ru-RU" sz="2800" dirty="0" smtClean="0"/>
              <a:t>свои таланты, свой дар».</a:t>
            </a: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/>
          </a:p>
          <a:p>
            <a:pPr algn="r">
              <a:buNone/>
            </a:pPr>
            <a:r>
              <a:rPr lang="ru-RU" sz="2800" dirty="0" smtClean="0"/>
              <a:t>В.В</a:t>
            </a:r>
            <a:r>
              <a:rPr lang="ru-RU" sz="2800" dirty="0" smtClean="0"/>
              <a:t>. Путин,  Президент РФ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25654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АКТУАЛЬНОСТЬ ПРОЕКТА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331640" y="1349140"/>
            <a:ext cx="7812360" cy="3670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-RU" dirty="0" smtClean="0"/>
              <a:t>Задача федерального проекта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 smtClean="0"/>
              <a:t>Успех каждого ребёнка»</a:t>
            </a:r>
          </a:p>
          <a:p>
            <a:pPr algn="ctr">
              <a:buNone/>
            </a:pPr>
            <a:r>
              <a:rPr lang="ru-RU" dirty="0" smtClean="0"/>
              <a:t>формирование эффективной системы выявления, </a:t>
            </a:r>
          </a:p>
          <a:p>
            <a:pPr algn="ctr">
              <a:buNone/>
            </a:pPr>
            <a:r>
              <a:rPr lang="ru-RU" dirty="0" smtClean="0"/>
              <a:t>поддержки и развития способностей и талантов </a:t>
            </a:r>
          </a:p>
          <a:p>
            <a:pPr algn="ctr">
              <a:buNone/>
            </a:pPr>
            <a:r>
              <a:rPr lang="ru-RU" dirty="0" smtClean="0"/>
              <a:t>у детей и молодежи, направленной на </a:t>
            </a:r>
          </a:p>
          <a:p>
            <a:pPr algn="ctr">
              <a:buNone/>
            </a:pPr>
            <a:r>
              <a:rPr lang="ru-RU" dirty="0" smtClean="0"/>
              <a:t>самоопределение и профессиональную </a:t>
            </a:r>
          </a:p>
          <a:p>
            <a:pPr algn="ctr">
              <a:buNone/>
            </a:pPr>
            <a:r>
              <a:rPr lang="ru-RU" dirty="0" smtClean="0"/>
              <a:t>ориентацию всех обучающихся.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1" name="Google Shape;591;p39"/>
          <p:cNvGrpSpPr/>
          <p:nvPr/>
        </p:nvGrpSpPr>
        <p:grpSpPr>
          <a:xfrm>
            <a:off x="8172400" y="555526"/>
            <a:ext cx="354108" cy="354128"/>
            <a:chOff x="570875" y="4322250"/>
            <a:chExt cx="443300" cy="443325"/>
          </a:xfrm>
        </p:grpSpPr>
        <p:sp>
          <p:nvSpPr>
            <p:cNvPr id="12" name="Google Shape;592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3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4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5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ctrTitle" idx="4294967295"/>
          </p:nvPr>
        </p:nvSpPr>
        <p:spPr>
          <a:xfrm>
            <a:off x="1403648" y="195486"/>
            <a:ext cx="7279824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4 300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4294967295"/>
          </p:nvPr>
        </p:nvSpPr>
        <p:spPr>
          <a:xfrm>
            <a:off x="1259632" y="483518"/>
            <a:ext cx="7279824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Обучающихся МАОУ СОШ № 66</a:t>
            </a:r>
            <a:endParaRPr sz="2400" dirty="0"/>
          </a:p>
        </p:txBody>
      </p:sp>
      <p:sp>
        <p:nvSpPr>
          <p:cNvPr id="270" name="Google Shape;270;p29"/>
          <p:cNvSpPr txBox="1">
            <a:spLocks noGrp="1"/>
          </p:cNvSpPr>
          <p:nvPr>
            <p:ph type="ctrTitle" idx="4294967295"/>
          </p:nvPr>
        </p:nvSpPr>
        <p:spPr>
          <a:xfrm>
            <a:off x="1475656" y="3219822"/>
            <a:ext cx="7274669" cy="86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 </a:t>
            </a:r>
            <a:r>
              <a:rPr lang="en" sz="4800" dirty="0" smtClean="0">
                <a:solidFill>
                  <a:schemeClr val="accent1"/>
                </a:solidFill>
              </a:rPr>
              <a:t>1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ctrTitle" idx="4294967295"/>
          </p:nvPr>
        </p:nvSpPr>
        <p:spPr>
          <a:xfrm>
            <a:off x="1475656" y="2283718"/>
            <a:ext cx="7274669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13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4294967295"/>
          </p:nvPr>
        </p:nvSpPr>
        <p:spPr>
          <a:xfrm>
            <a:off x="1187624" y="2715766"/>
            <a:ext cx="742384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  Стали победителями и призёрами школьного этапа</a:t>
            </a:r>
            <a:endParaRPr sz="2400"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Google Shape;268;p29"/>
          <p:cNvSpPr txBox="1">
            <a:spLocks/>
          </p:cNvSpPr>
          <p:nvPr/>
        </p:nvSpPr>
        <p:spPr>
          <a:xfrm>
            <a:off x="1475656" y="1203598"/>
            <a:ext cx="7063800" cy="60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570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" name="Google Shape;269;p29"/>
          <p:cNvSpPr txBox="1">
            <a:spLocks/>
          </p:cNvSpPr>
          <p:nvPr/>
        </p:nvSpPr>
        <p:spPr>
          <a:xfrm>
            <a:off x="1331640" y="3795886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Призёр муниципального этапа Всероссийской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 олимпиады школьников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" name="Google Shape;269;p29"/>
          <p:cNvSpPr txBox="1">
            <a:spLocks/>
          </p:cNvSpPr>
          <p:nvPr/>
        </p:nvSpPr>
        <p:spPr>
          <a:xfrm>
            <a:off x="1259632" y="1635646"/>
            <a:ext cx="82089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Приняли участие во Всероссийской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 олимпиаде школьников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47664" y="987574"/>
            <a:ext cx="7245600" cy="86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Проблема</a:t>
            </a:r>
            <a:r>
              <a:rPr lang="ru-RU" sz="9600" dirty="0" smtClean="0">
                <a:solidFill>
                  <a:schemeClr val="accent1"/>
                </a:solidFill>
              </a:rPr>
              <a:t/>
            </a:r>
            <a:br>
              <a:rPr lang="ru-RU" sz="9600" dirty="0" smtClean="0">
                <a:solidFill>
                  <a:schemeClr val="accent1"/>
                </a:solidFill>
              </a:rPr>
            </a:b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5" y="987574"/>
            <a:ext cx="7192200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dirty="0" smtClean="0"/>
              <a:t>Низкие результаты по итогам участия</a:t>
            </a:r>
          </a:p>
          <a:p>
            <a:pPr>
              <a:buNone/>
            </a:pPr>
            <a:r>
              <a:rPr lang="ru-RU" dirty="0" smtClean="0"/>
              <a:t>обучающихся в интеллектуальных конкурсах и </a:t>
            </a:r>
          </a:p>
          <a:p>
            <a:pPr>
              <a:buNone/>
            </a:pPr>
            <a:r>
              <a:rPr lang="ru-RU" dirty="0" smtClean="0"/>
              <a:t>олимпиадах разных уровней и направлений </a:t>
            </a:r>
          </a:p>
          <a:p>
            <a:pPr>
              <a:buNone/>
            </a:pPr>
            <a:r>
              <a:rPr lang="ru-RU" dirty="0" smtClean="0"/>
              <a:t>вследствие отсутствия целостной системы </a:t>
            </a:r>
          </a:p>
          <a:p>
            <a:pPr>
              <a:buNone/>
            </a:pPr>
            <a:r>
              <a:rPr lang="ru-RU" dirty="0" smtClean="0"/>
              <a:t>выявления, поддержки и развития способностей </a:t>
            </a:r>
          </a:p>
          <a:p>
            <a:pPr>
              <a:buNone/>
            </a:pPr>
            <a:r>
              <a:rPr lang="ru-RU" dirty="0" smtClean="0"/>
              <a:t>и талантов у детей.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354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1475656" y="123478"/>
            <a:ext cx="5455500" cy="86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>
                <a:solidFill>
                  <a:schemeClr val="accent1"/>
                </a:solidFill>
              </a:rPr>
              <a:t>Гипотеза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1475656" y="843558"/>
            <a:ext cx="7344816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ru-RU" sz="2000" dirty="0" smtClean="0"/>
              <a:t>Концептуальная модель педагогического наставничества детей с </a:t>
            </a:r>
          </a:p>
          <a:p>
            <a:pPr algn="just">
              <a:buNone/>
            </a:pPr>
            <a:r>
              <a:rPr lang="ru-RU" sz="2000" dirty="0" smtClean="0"/>
              <a:t>повышенной мотивацией к обучению на основе школьного </a:t>
            </a:r>
          </a:p>
          <a:p>
            <a:pPr algn="just">
              <a:buNone/>
            </a:pPr>
            <a:r>
              <a:rPr lang="ru-RU" sz="2000" dirty="0" smtClean="0"/>
              <a:t>образовательного электронного ресурса, охватывающего все </a:t>
            </a:r>
          </a:p>
          <a:p>
            <a:pPr algn="just">
              <a:buNone/>
            </a:pPr>
            <a:r>
              <a:rPr lang="ru-RU" sz="2000" dirty="0" smtClean="0"/>
              <a:t>аспекты работы с одаренными обучающимися, включая </a:t>
            </a:r>
          </a:p>
          <a:p>
            <a:pPr algn="just">
              <a:buNone/>
            </a:pPr>
            <a:r>
              <a:rPr lang="ru-RU" sz="2000" dirty="0" smtClean="0"/>
              <a:t>выявление специальных академических способностей детей,  </a:t>
            </a:r>
          </a:p>
          <a:p>
            <a:pPr algn="just">
              <a:buNone/>
            </a:pPr>
            <a:r>
              <a:rPr lang="ru-RU" sz="2000" dirty="0" smtClean="0"/>
              <a:t>углубленное и расширенное обучение по ряду учебных </a:t>
            </a:r>
          </a:p>
          <a:p>
            <a:pPr algn="just">
              <a:buNone/>
            </a:pPr>
            <a:r>
              <a:rPr lang="ru-RU" sz="2000" dirty="0" smtClean="0"/>
              <a:t>предметов и подготовку к участию в интеллектуальных </a:t>
            </a:r>
          </a:p>
          <a:p>
            <a:pPr algn="just">
              <a:buNone/>
            </a:pPr>
            <a:r>
              <a:rPr lang="ru-RU" sz="2000" dirty="0" smtClean="0"/>
              <a:t>конкурсах и олимпиадах путем построения индивидуальной </a:t>
            </a:r>
          </a:p>
          <a:p>
            <a:pPr algn="just">
              <a:buNone/>
            </a:pPr>
            <a:r>
              <a:rPr lang="ru-RU" sz="2000" dirty="0" smtClean="0"/>
              <a:t>образовательной траектории  позволит создать  целостную</a:t>
            </a:r>
          </a:p>
          <a:p>
            <a:pPr algn="just">
              <a:buNone/>
            </a:pPr>
            <a:r>
              <a:rPr lang="ru-RU" sz="2000" dirty="0" smtClean="0"/>
              <a:t>систему сопровождения талантливых обучающихся</a:t>
            </a:r>
            <a:r>
              <a:rPr lang="ru-RU" sz="18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8" name="Google Shape;454;p39"/>
          <p:cNvSpPr/>
          <p:nvPr/>
        </p:nvSpPr>
        <p:spPr>
          <a:xfrm>
            <a:off x="8507892" y="1707654"/>
            <a:ext cx="323873" cy="29459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578;p39"/>
          <p:cNvGrpSpPr/>
          <p:nvPr/>
        </p:nvGrpSpPr>
        <p:grpSpPr>
          <a:xfrm rot="1046316">
            <a:off x="7740352" y="339502"/>
            <a:ext cx="361896" cy="265341"/>
            <a:chOff x="4610450" y="3703750"/>
            <a:chExt cx="453050" cy="332175"/>
          </a:xfrm>
        </p:grpSpPr>
        <p:sp>
          <p:nvSpPr>
            <p:cNvPr id="20" name="Google Shape;579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0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26;p39"/>
          <p:cNvGrpSpPr/>
          <p:nvPr/>
        </p:nvGrpSpPr>
        <p:grpSpPr>
          <a:xfrm rot="20012947">
            <a:off x="6372200" y="339502"/>
            <a:ext cx="349867" cy="335576"/>
            <a:chOff x="6730350" y="2315900"/>
            <a:chExt cx="257700" cy="420100"/>
          </a:xfrm>
        </p:grpSpPr>
        <p:sp>
          <p:nvSpPr>
            <p:cNvPr id="23" name="Google Shape;527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1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81;p39"/>
          <p:cNvGrpSpPr/>
          <p:nvPr/>
        </p:nvGrpSpPr>
        <p:grpSpPr>
          <a:xfrm rot="20626271">
            <a:off x="8316416" y="771550"/>
            <a:ext cx="336534" cy="318981"/>
            <a:chOff x="5300400" y="3670175"/>
            <a:chExt cx="421300" cy="399325"/>
          </a:xfrm>
        </p:grpSpPr>
        <p:sp>
          <p:nvSpPr>
            <p:cNvPr id="29" name="Google Shape;582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3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4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85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86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971600" y="627534"/>
            <a:ext cx="7128792" cy="572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 smtClean="0"/>
              <a:t>Новизна проекта заключается в создании целостной системы выявления, поддержки и развития детей с повышенной мотивацией к обучению МАОУ СОШ № 66 посредством самостоятельного школьного электронного ресурса.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14;p25"/>
          <p:cNvGrpSpPr/>
          <p:nvPr/>
        </p:nvGrpSpPr>
        <p:grpSpPr>
          <a:xfrm>
            <a:off x="179512" y="1275606"/>
            <a:ext cx="3456384" cy="2972866"/>
            <a:chOff x="613257" y="1403988"/>
            <a:chExt cx="2736304" cy="2448271"/>
          </a:xfrm>
        </p:grpSpPr>
        <p:sp>
          <p:nvSpPr>
            <p:cNvPr id="30" name="Google Shape;215;p25"/>
            <p:cNvSpPr/>
            <p:nvPr/>
          </p:nvSpPr>
          <p:spPr>
            <a:xfrm>
              <a:off x="613257" y="1403988"/>
              <a:ext cx="2736304" cy="2448271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" name="Google Shape;217;p25"/>
            <p:cNvSpPr txBox="1"/>
            <p:nvPr/>
          </p:nvSpPr>
          <p:spPr>
            <a:xfrm>
              <a:off x="1160518" y="2111266"/>
              <a:ext cx="1642807" cy="111748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95536" y="1347614"/>
            <a:ext cx="2736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выявления, развития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сопровождения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 повышенной мотивацией к обучению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Google Shape;211;p25"/>
          <p:cNvSpPr/>
          <p:nvPr/>
        </p:nvSpPr>
        <p:spPr>
          <a:xfrm rot="10800000" flipH="1">
            <a:off x="2915816" y="1851670"/>
            <a:ext cx="4104456" cy="3187598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131840" y="2355726"/>
            <a:ext cx="3600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Целостная система выявления, поддержки и развития детей с повышенной мотивацией к обучению МАОУ СОШ № 66 посредством самостоятельного школьного электронного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Google Shape;219;p25"/>
          <p:cNvSpPr/>
          <p:nvPr/>
        </p:nvSpPr>
        <p:spPr>
          <a:xfrm>
            <a:off x="6372200" y="1347614"/>
            <a:ext cx="2646591" cy="2016223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444208" y="1630129"/>
            <a:ext cx="2520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СОШ № 66,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инициативной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991</Words>
  <Application>Microsoft Office PowerPoint</Application>
  <PresentationFormat>Экран (16:9)</PresentationFormat>
  <Paragraphs>220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Montserrat</vt:lpstr>
      <vt:lpstr>Arial Black</vt:lpstr>
      <vt:lpstr>Barlow</vt:lpstr>
      <vt:lpstr>Wingdings</vt:lpstr>
      <vt:lpstr>Times New Roman</vt:lpstr>
      <vt:lpstr>Calibri</vt:lpstr>
      <vt:lpstr>Basset template</vt:lpstr>
      <vt:lpstr>XIX КОНКУРС ИННОВАЦИОННЫХ ПРОЕКТОВ</vt:lpstr>
      <vt:lpstr>«Электронный образовательный ресурс  как инструмент выявления, поддержки и развития детей с повышенной мотивацией к обучению в рамках сетевого взаимодействия общеобразовательных организаций». </vt:lpstr>
      <vt:lpstr>Исполнители проекта</vt:lpstr>
      <vt:lpstr>Презентация PowerPoint</vt:lpstr>
      <vt:lpstr>АКТУАЛЬНОСТЬ ПРОЕКТА</vt:lpstr>
      <vt:lpstr>4 300</vt:lpstr>
      <vt:lpstr>Проблема </vt:lpstr>
      <vt:lpstr>Гипотеза</vt:lpstr>
      <vt:lpstr>Новизна проекта заключается в создании целостной системы выявления, поддержки и развития детей с повышенной мотивацией к обучению МАОУ СОШ № 66 посредством самостоятельного школьного электронного ресурса. </vt:lpstr>
      <vt:lpstr>Цель проекта  </vt:lpstr>
      <vt:lpstr>План реализации проекта </vt:lpstr>
      <vt:lpstr>План реализации проекта </vt:lpstr>
      <vt:lpstr>План реализации проекта </vt:lpstr>
      <vt:lpstr>Основные принципы работы ЭОР:</vt:lpstr>
      <vt:lpstr>Условия успешной реализации проекта</vt:lpstr>
      <vt:lpstr>Ожидаемые результаты  внедрения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12</dc:creator>
  <cp:lastModifiedBy>Пользователь</cp:lastModifiedBy>
  <cp:revision>50</cp:revision>
  <dcterms:modified xsi:type="dcterms:W3CDTF">2020-09-24T08:40:10Z</dcterms:modified>
</cp:coreProperties>
</file>